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304" r:id="rId2"/>
    <p:sldId id="259" r:id="rId3"/>
    <p:sldId id="257" r:id="rId4"/>
    <p:sldId id="258" r:id="rId5"/>
    <p:sldId id="260" r:id="rId6"/>
    <p:sldId id="301" r:id="rId7"/>
    <p:sldId id="262" r:id="rId8"/>
    <p:sldId id="263" r:id="rId9"/>
    <p:sldId id="30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05" r:id="rId24"/>
    <p:sldId id="303"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0"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9Oytu0Q+jcDrC0ChpwaadB3/8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Bark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8186B-A522-46A9-ACDD-07F0672676C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1E94ED4B-E7EB-439F-AD0E-409CD096FB4D}">
      <dgm:prSet phldrT="[Text]"/>
      <dgm:spPr/>
      <dgm:t>
        <a:bodyPr/>
        <a:lstStyle/>
        <a:p>
          <a:r>
            <a:rPr lang="en-GB" dirty="0"/>
            <a:t>Central bank policies</a:t>
          </a:r>
        </a:p>
      </dgm:t>
    </dgm:pt>
    <dgm:pt modelId="{5882B806-3713-41A3-AE18-4E7DF01B9AAA}" type="parTrans" cxnId="{8685F076-53B1-426A-9F65-A01574FACBA6}">
      <dgm:prSet/>
      <dgm:spPr/>
      <dgm:t>
        <a:bodyPr/>
        <a:lstStyle/>
        <a:p>
          <a:endParaRPr lang="en-GB"/>
        </a:p>
      </dgm:t>
    </dgm:pt>
    <dgm:pt modelId="{757894BE-84E1-49FD-9914-5D037A28BB6D}" type="sibTrans" cxnId="{8685F076-53B1-426A-9F65-A01574FACBA6}">
      <dgm:prSet/>
      <dgm:spPr/>
      <dgm:t>
        <a:bodyPr/>
        <a:lstStyle/>
        <a:p>
          <a:endParaRPr lang="en-GB"/>
        </a:p>
      </dgm:t>
    </dgm:pt>
    <dgm:pt modelId="{CD00E8BB-D3B2-4AEC-A735-723B76BE3C09}">
      <dgm:prSet phldrT="[Text]"/>
      <dgm:spPr/>
      <dgm:t>
        <a:bodyPr/>
        <a:lstStyle/>
        <a:p>
          <a:r>
            <a:rPr lang="en-GB" dirty="0"/>
            <a:t>Monetary policy</a:t>
          </a:r>
        </a:p>
      </dgm:t>
    </dgm:pt>
    <dgm:pt modelId="{1B138543-11CA-4E89-BF55-8E33ED9B84A9}" type="parTrans" cxnId="{B2DBC5B5-4E56-45D9-8D99-A1C8E7F2FB71}">
      <dgm:prSet/>
      <dgm:spPr/>
      <dgm:t>
        <a:bodyPr/>
        <a:lstStyle/>
        <a:p>
          <a:endParaRPr lang="en-GB"/>
        </a:p>
      </dgm:t>
    </dgm:pt>
    <dgm:pt modelId="{441E8092-2876-4ECD-A8E7-C914250ED161}" type="sibTrans" cxnId="{B2DBC5B5-4E56-45D9-8D99-A1C8E7F2FB71}">
      <dgm:prSet/>
      <dgm:spPr/>
      <dgm:t>
        <a:bodyPr/>
        <a:lstStyle/>
        <a:p>
          <a:endParaRPr lang="en-GB"/>
        </a:p>
      </dgm:t>
    </dgm:pt>
    <dgm:pt modelId="{B16F6F6F-C665-41F5-BB11-AF3730A40493}">
      <dgm:prSet phldrT="[Text]"/>
      <dgm:spPr/>
      <dgm:t>
        <a:bodyPr/>
        <a:lstStyle/>
        <a:p>
          <a:r>
            <a:rPr lang="en-GB" dirty="0"/>
            <a:t>Lender of last resort policies</a:t>
          </a:r>
        </a:p>
      </dgm:t>
    </dgm:pt>
    <dgm:pt modelId="{A9C423B0-A3FF-43F4-8460-C9C1F19B7798}" type="parTrans" cxnId="{7A683CFF-EEC1-499E-A95E-78FCB43542CA}">
      <dgm:prSet/>
      <dgm:spPr/>
      <dgm:t>
        <a:bodyPr/>
        <a:lstStyle/>
        <a:p>
          <a:endParaRPr lang="en-GB"/>
        </a:p>
      </dgm:t>
    </dgm:pt>
    <dgm:pt modelId="{3D2C8B68-4FDA-4E07-91A6-BAA81F302043}" type="sibTrans" cxnId="{7A683CFF-EEC1-499E-A95E-78FCB43542CA}">
      <dgm:prSet/>
      <dgm:spPr/>
      <dgm:t>
        <a:bodyPr/>
        <a:lstStyle/>
        <a:p>
          <a:endParaRPr lang="en-GB"/>
        </a:p>
      </dgm:t>
    </dgm:pt>
    <dgm:pt modelId="{78ABDB7B-D837-4358-A42D-CFC74290DAEE}">
      <dgm:prSet phldrT="[Text]"/>
      <dgm:spPr/>
      <dgm:t>
        <a:bodyPr/>
        <a:lstStyle/>
        <a:p>
          <a:r>
            <a:rPr lang="en-GB" dirty="0"/>
            <a:t>Conventional</a:t>
          </a:r>
        </a:p>
      </dgm:t>
    </dgm:pt>
    <dgm:pt modelId="{09067F1F-A735-40C4-BE8B-56E896EB7591}" type="parTrans" cxnId="{8BBA0974-7395-446B-AA6C-C37843A54F09}">
      <dgm:prSet/>
      <dgm:spPr/>
      <dgm:t>
        <a:bodyPr/>
        <a:lstStyle/>
        <a:p>
          <a:endParaRPr lang="en-GB"/>
        </a:p>
      </dgm:t>
    </dgm:pt>
    <dgm:pt modelId="{F8025FF4-15CA-4217-B208-6FD731325BB2}" type="sibTrans" cxnId="{8BBA0974-7395-446B-AA6C-C37843A54F09}">
      <dgm:prSet/>
      <dgm:spPr/>
      <dgm:t>
        <a:bodyPr/>
        <a:lstStyle/>
        <a:p>
          <a:endParaRPr lang="en-GB"/>
        </a:p>
      </dgm:t>
    </dgm:pt>
    <dgm:pt modelId="{9EEB921B-1D5C-4C38-A09B-6CE0D3E27A07}">
      <dgm:prSet phldrT="[Text]"/>
      <dgm:spPr/>
      <dgm:t>
        <a:bodyPr/>
        <a:lstStyle/>
        <a:p>
          <a:r>
            <a:rPr lang="en-GB" dirty="0"/>
            <a:t>Unconventional</a:t>
          </a:r>
        </a:p>
      </dgm:t>
    </dgm:pt>
    <dgm:pt modelId="{2C267089-F853-4387-BA7E-1DF88469A4F7}" type="parTrans" cxnId="{5DECCD77-AE2C-4623-8B4E-18EB0E9174DA}">
      <dgm:prSet/>
      <dgm:spPr/>
      <dgm:t>
        <a:bodyPr/>
        <a:lstStyle/>
        <a:p>
          <a:endParaRPr lang="en-GB"/>
        </a:p>
      </dgm:t>
    </dgm:pt>
    <dgm:pt modelId="{CFAEB27F-F2C3-4D46-AB72-702AFC744391}" type="sibTrans" cxnId="{5DECCD77-AE2C-4623-8B4E-18EB0E9174DA}">
      <dgm:prSet/>
      <dgm:spPr/>
      <dgm:t>
        <a:bodyPr/>
        <a:lstStyle/>
        <a:p>
          <a:endParaRPr lang="en-GB"/>
        </a:p>
      </dgm:t>
    </dgm:pt>
    <dgm:pt modelId="{8FDD4D25-4894-4946-9B2C-9003759475DC}" type="pres">
      <dgm:prSet presAssocID="{92D8186B-A522-46A9-ACDD-07F0672676C6}" presName="mainComposite" presStyleCnt="0">
        <dgm:presLayoutVars>
          <dgm:chPref val="1"/>
          <dgm:dir/>
          <dgm:animOne val="branch"/>
          <dgm:animLvl val="lvl"/>
          <dgm:resizeHandles val="exact"/>
        </dgm:presLayoutVars>
      </dgm:prSet>
      <dgm:spPr/>
    </dgm:pt>
    <dgm:pt modelId="{BE9F4BED-CBC8-4B0E-9FCB-B8D57B11A6CC}" type="pres">
      <dgm:prSet presAssocID="{92D8186B-A522-46A9-ACDD-07F0672676C6}" presName="hierFlow" presStyleCnt="0"/>
      <dgm:spPr/>
    </dgm:pt>
    <dgm:pt modelId="{2309BFC6-F710-4B1B-B060-8629A8B9276C}" type="pres">
      <dgm:prSet presAssocID="{92D8186B-A522-46A9-ACDD-07F0672676C6}" presName="hierChild1" presStyleCnt="0">
        <dgm:presLayoutVars>
          <dgm:chPref val="1"/>
          <dgm:animOne val="branch"/>
          <dgm:animLvl val="lvl"/>
        </dgm:presLayoutVars>
      </dgm:prSet>
      <dgm:spPr/>
    </dgm:pt>
    <dgm:pt modelId="{EC07CF90-385B-4CD3-AEAD-CBCD2DE407CB}" type="pres">
      <dgm:prSet presAssocID="{1E94ED4B-E7EB-439F-AD0E-409CD096FB4D}" presName="Name14" presStyleCnt="0"/>
      <dgm:spPr/>
    </dgm:pt>
    <dgm:pt modelId="{F4069BA1-C3CA-459C-992A-F4D9A26D36F4}" type="pres">
      <dgm:prSet presAssocID="{1E94ED4B-E7EB-439F-AD0E-409CD096FB4D}" presName="level1Shape" presStyleLbl="node0" presStyleIdx="0" presStyleCnt="1">
        <dgm:presLayoutVars>
          <dgm:chPref val="3"/>
        </dgm:presLayoutVars>
      </dgm:prSet>
      <dgm:spPr/>
    </dgm:pt>
    <dgm:pt modelId="{2B4B6363-4C14-411E-A774-3B33AD219731}" type="pres">
      <dgm:prSet presAssocID="{1E94ED4B-E7EB-439F-AD0E-409CD096FB4D}" presName="hierChild2" presStyleCnt="0"/>
      <dgm:spPr/>
    </dgm:pt>
    <dgm:pt modelId="{9BF29CEE-7E64-4DA4-A30F-59CFE02E0D1F}" type="pres">
      <dgm:prSet presAssocID="{1B138543-11CA-4E89-BF55-8E33ED9B84A9}" presName="Name19" presStyleLbl="parChTrans1D2" presStyleIdx="0" presStyleCnt="2"/>
      <dgm:spPr/>
    </dgm:pt>
    <dgm:pt modelId="{830683EA-1458-40E7-AE6B-A4FDAAB8AA39}" type="pres">
      <dgm:prSet presAssocID="{CD00E8BB-D3B2-4AEC-A735-723B76BE3C09}" presName="Name21" presStyleCnt="0"/>
      <dgm:spPr/>
    </dgm:pt>
    <dgm:pt modelId="{05C508FC-5841-4C57-BD70-65496A09BA4F}" type="pres">
      <dgm:prSet presAssocID="{CD00E8BB-D3B2-4AEC-A735-723B76BE3C09}" presName="level2Shape" presStyleLbl="node2" presStyleIdx="0" presStyleCnt="2"/>
      <dgm:spPr/>
    </dgm:pt>
    <dgm:pt modelId="{9D865ABB-5B1D-4346-853F-C53DE32E3FC1}" type="pres">
      <dgm:prSet presAssocID="{CD00E8BB-D3B2-4AEC-A735-723B76BE3C09}" presName="hierChild3" presStyleCnt="0"/>
      <dgm:spPr/>
    </dgm:pt>
    <dgm:pt modelId="{31CE79D6-42C2-46D8-A518-A08F35FE51E4}" type="pres">
      <dgm:prSet presAssocID="{09067F1F-A735-40C4-BE8B-56E896EB7591}" presName="Name19" presStyleLbl="parChTrans1D3" presStyleIdx="0" presStyleCnt="2"/>
      <dgm:spPr/>
    </dgm:pt>
    <dgm:pt modelId="{3C9035EE-80EC-4CDE-B82B-63909BDD5316}" type="pres">
      <dgm:prSet presAssocID="{78ABDB7B-D837-4358-A42D-CFC74290DAEE}" presName="Name21" presStyleCnt="0"/>
      <dgm:spPr/>
    </dgm:pt>
    <dgm:pt modelId="{7EFDB063-B91D-43CE-9CD4-EFC4A2C205B1}" type="pres">
      <dgm:prSet presAssocID="{78ABDB7B-D837-4358-A42D-CFC74290DAEE}" presName="level2Shape" presStyleLbl="node3" presStyleIdx="0" presStyleCnt="2"/>
      <dgm:spPr/>
    </dgm:pt>
    <dgm:pt modelId="{45BD2CEC-90A7-46F3-9BAF-D053708B38ED}" type="pres">
      <dgm:prSet presAssocID="{78ABDB7B-D837-4358-A42D-CFC74290DAEE}" presName="hierChild3" presStyleCnt="0"/>
      <dgm:spPr/>
    </dgm:pt>
    <dgm:pt modelId="{6BC6E77E-92DF-44C3-96CE-AC912DA7D5C2}" type="pres">
      <dgm:prSet presAssocID="{2C267089-F853-4387-BA7E-1DF88469A4F7}" presName="Name19" presStyleLbl="parChTrans1D3" presStyleIdx="1" presStyleCnt="2"/>
      <dgm:spPr/>
    </dgm:pt>
    <dgm:pt modelId="{AB7A4C48-C5C3-417C-82DE-55209EBF145D}" type="pres">
      <dgm:prSet presAssocID="{9EEB921B-1D5C-4C38-A09B-6CE0D3E27A07}" presName="Name21" presStyleCnt="0"/>
      <dgm:spPr/>
    </dgm:pt>
    <dgm:pt modelId="{3B22FC8B-FAA2-4DA5-80A2-EB8E7B96166C}" type="pres">
      <dgm:prSet presAssocID="{9EEB921B-1D5C-4C38-A09B-6CE0D3E27A07}" presName="level2Shape" presStyleLbl="node3" presStyleIdx="1" presStyleCnt="2"/>
      <dgm:spPr/>
    </dgm:pt>
    <dgm:pt modelId="{BB3A8A2E-1E09-41C4-B7BA-7D883916E973}" type="pres">
      <dgm:prSet presAssocID="{9EEB921B-1D5C-4C38-A09B-6CE0D3E27A07}" presName="hierChild3" presStyleCnt="0"/>
      <dgm:spPr/>
    </dgm:pt>
    <dgm:pt modelId="{A41DB4C3-702D-4522-ABD6-DE8BAA1CFCB7}" type="pres">
      <dgm:prSet presAssocID="{A9C423B0-A3FF-43F4-8460-C9C1F19B7798}" presName="Name19" presStyleLbl="parChTrans1D2" presStyleIdx="1" presStyleCnt="2"/>
      <dgm:spPr/>
    </dgm:pt>
    <dgm:pt modelId="{7EADA418-624B-4BC0-BDE4-F5A8FF99C4ED}" type="pres">
      <dgm:prSet presAssocID="{B16F6F6F-C665-41F5-BB11-AF3730A40493}" presName="Name21" presStyleCnt="0"/>
      <dgm:spPr/>
    </dgm:pt>
    <dgm:pt modelId="{948E4ADE-56DA-4395-B0EC-8F368576DF7A}" type="pres">
      <dgm:prSet presAssocID="{B16F6F6F-C665-41F5-BB11-AF3730A40493}" presName="level2Shape" presStyleLbl="node2" presStyleIdx="1" presStyleCnt="2"/>
      <dgm:spPr/>
    </dgm:pt>
    <dgm:pt modelId="{1742CE50-A891-46F9-BFF6-0035EFDE671C}" type="pres">
      <dgm:prSet presAssocID="{B16F6F6F-C665-41F5-BB11-AF3730A40493}" presName="hierChild3" presStyleCnt="0"/>
      <dgm:spPr/>
    </dgm:pt>
    <dgm:pt modelId="{3B0DA53F-67C9-40C3-A69B-F313AE90040C}" type="pres">
      <dgm:prSet presAssocID="{92D8186B-A522-46A9-ACDD-07F0672676C6}" presName="bgShapesFlow" presStyleCnt="0"/>
      <dgm:spPr/>
    </dgm:pt>
  </dgm:ptLst>
  <dgm:cxnLst>
    <dgm:cxn modelId="{ED13B401-D85E-4295-8350-FBC1AD904B36}" type="presOf" srcId="{A9C423B0-A3FF-43F4-8460-C9C1F19B7798}" destId="{A41DB4C3-702D-4522-ABD6-DE8BAA1CFCB7}" srcOrd="0" destOrd="0" presId="urn:microsoft.com/office/officeart/2005/8/layout/hierarchy6"/>
    <dgm:cxn modelId="{916AF417-D37D-45C3-AE02-5EDDD7353BCB}" type="presOf" srcId="{92D8186B-A522-46A9-ACDD-07F0672676C6}" destId="{8FDD4D25-4894-4946-9B2C-9003759475DC}" srcOrd="0" destOrd="0" presId="urn:microsoft.com/office/officeart/2005/8/layout/hierarchy6"/>
    <dgm:cxn modelId="{1FF6D924-BF5A-411D-BEDE-398A3B3990DA}" type="presOf" srcId="{2C267089-F853-4387-BA7E-1DF88469A4F7}" destId="{6BC6E77E-92DF-44C3-96CE-AC912DA7D5C2}" srcOrd="0" destOrd="0" presId="urn:microsoft.com/office/officeart/2005/8/layout/hierarchy6"/>
    <dgm:cxn modelId="{38570837-22DC-4A77-A9B1-EB58081B7CDF}" type="presOf" srcId="{09067F1F-A735-40C4-BE8B-56E896EB7591}" destId="{31CE79D6-42C2-46D8-A518-A08F35FE51E4}" srcOrd="0" destOrd="0" presId="urn:microsoft.com/office/officeart/2005/8/layout/hierarchy6"/>
    <dgm:cxn modelId="{09A1C269-BBD8-41C5-A0EC-E7D7DA2C10E3}" type="presOf" srcId="{1E94ED4B-E7EB-439F-AD0E-409CD096FB4D}" destId="{F4069BA1-C3CA-459C-992A-F4D9A26D36F4}" srcOrd="0" destOrd="0" presId="urn:microsoft.com/office/officeart/2005/8/layout/hierarchy6"/>
    <dgm:cxn modelId="{DAFBAA50-861D-49FF-AB37-3D70B22E3473}" type="presOf" srcId="{9EEB921B-1D5C-4C38-A09B-6CE0D3E27A07}" destId="{3B22FC8B-FAA2-4DA5-80A2-EB8E7B96166C}" srcOrd="0" destOrd="0" presId="urn:microsoft.com/office/officeart/2005/8/layout/hierarchy6"/>
    <dgm:cxn modelId="{8BBA0974-7395-446B-AA6C-C37843A54F09}" srcId="{CD00E8BB-D3B2-4AEC-A735-723B76BE3C09}" destId="{78ABDB7B-D837-4358-A42D-CFC74290DAEE}" srcOrd="0" destOrd="0" parTransId="{09067F1F-A735-40C4-BE8B-56E896EB7591}" sibTransId="{F8025FF4-15CA-4217-B208-6FD731325BB2}"/>
    <dgm:cxn modelId="{8685F076-53B1-426A-9F65-A01574FACBA6}" srcId="{92D8186B-A522-46A9-ACDD-07F0672676C6}" destId="{1E94ED4B-E7EB-439F-AD0E-409CD096FB4D}" srcOrd="0" destOrd="0" parTransId="{5882B806-3713-41A3-AE18-4E7DF01B9AAA}" sibTransId="{757894BE-84E1-49FD-9914-5D037A28BB6D}"/>
    <dgm:cxn modelId="{5DECCD77-AE2C-4623-8B4E-18EB0E9174DA}" srcId="{CD00E8BB-D3B2-4AEC-A735-723B76BE3C09}" destId="{9EEB921B-1D5C-4C38-A09B-6CE0D3E27A07}" srcOrd="1" destOrd="0" parTransId="{2C267089-F853-4387-BA7E-1DF88469A4F7}" sibTransId="{CFAEB27F-F2C3-4D46-AB72-702AFC744391}"/>
    <dgm:cxn modelId="{36BBC958-2EB1-4B29-B9A8-503D891139CD}" type="presOf" srcId="{B16F6F6F-C665-41F5-BB11-AF3730A40493}" destId="{948E4ADE-56DA-4395-B0EC-8F368576DF7A}" srcOrd="0" destOrd="0" presId="urn:microsoft.com/office/officeart/2005/8/layout/hierarchy6"/>
    <dgm:cxn modelId="{E9D40DB2-FD55-4DEA-8178-5F77781C4DF9}" type="presOf" srcId="{CD00E8BB-D3B2-4AEC-A735-723B76BE3C09}" destId="{05C508FC-5841-4C57-BD70-65496A09BA4F}" srcOrd="0" destOrd="0" presId="urn:microsoft.com/office/officeart/2005/8/layout/hierarchy6"/>
    <dgm:cxn modelId="{B2DBC5B5-4E56-45D9-8D99-A1C8E7F2FB71}" srcId="{1E94ED4B-E7EB-439F-AD0E-409CD096FB4D}" destId="{CD00E8BB-D3B2-4AEC-A735-723B76BE3C09}" srcOrd="0" destOrd="0" parTransId="{1B138543-11CA-4E89-BF55-8E33ED9B84A9}" sibTransId="{441E8092-2876-4ECD-A8E7-C914250ED161}"/>
    <dgm:cxn modelId="{650767D4-65A1-49AA-8222-CDDCB3334465}" type="presOf" srcId="{78ABDB7B-D837-4358-A42D-CFC74290DAEE}" destId="{7EFDB063-B91D-43CE-9CD4-EFC4A2C205B1}" srcOrd="0" destOrd="0" presId="urn:microsoft.com/office/officeart/2005/8/layout/hierarchy6"/>
    <dgm:cxn modelId="{F4BE6BEA-51E5-464D-886A-F19D321CD780}" type="presOf" srcId="{1B138543-11CA-4E89-BF55-8E33ED9B84A9}" destId="{9BF29CEE-7E64-4DA4-A30F-59CFE02E0D1F}" srcOrd="0" destOrd="0" presId="urn:microsoft.com/office/officeart/2005/8/layout/hierarchy6"/>
    <dgm:cxn modelId="{7A683CFF-EEC1-499E-A95E-78FCB43542CA}" srcId="{1E94ED4B-E7EB-439F-AD0E-409CD096FB4D}" destId="{B16F6F6F-C665-41F5-BB11-AF3730A40493}" srcOrd="1" destOrd="0" parTransId="{A9C423B0-A3FF-43F4-8460-C9C1F19B7798}" sibTransId="{3D2C8B68-4FDA-4E07-91A6-BAA81F302043}"/>
    <dgm:cxn modelId="{82C8FD55-704D-401E-AE39-189F72E19AF0}" type="presParOf" srcId="{8FDD4D25-4894-4946-9B2C-9003759475DC}" destId="{BE9F4BED-CBC8-4B0E-9FCB-B8D57B11A6CC}" srcOrd="0" destOrd="0" presId="urn:microsoft.com/office/officeart/2005/8/layout/hierarchy6"/>
    <dgm:cxn modelId="{06A2CB36-E3A0-4A7C-819E-A3C92267D7B0}" type="presParOf" srcId="{BE9F4BED-CBC8-4B0E-9FCB-B8D57B11A6CC}" destId="{2309BFC6-F710-4B1B-B060-8629A8B9276C}" srcOrd="0" destOrd="0" presId="urn:microsoft.com/office/officeart/2005/8/layout/hierarchy6"/>
    <dgm:cxn modelId="{979E5A9D-C22B-4269-AD4B-267F7973E661}" type="presParOf" srcId="{2309BFC6-F710-4B1B-B060-8629A8B9276C}" destId="{EC07CF90-385B-4CD3-AEAD-CBCD2DE407CB}" srcOrd="0" destOrd="0" presId="urn:microsoft.com/office/officeart/2005/8/layout/hierarchy6"/>
    <dgm:cxn modelId="{47E240F4-261E-454F-B40F-99503FB71061}" type="presParOf" srcId="{EC07CF90-385B-4CD3-AEAD-CBCD2DE407CB}" destId="{F4069BA1-C3CA-459C-992A-F4D9A26D36F4}" srcOrd="0" destOrd="0" presId="urn:microsoft.com/office/officeart/2005/8/layout/hierarchy6"/>
    <dgm:cxn modelId="{668F62B5-D56D-4B1E-9BCB-932E91781E37}" type="presParOf" srcId="{EC07CF90-385B-4CD3-AEAD-CBCD2DE407CB}" destId="{2B4B6363-4C14-411E-A774-3B33AD219731}" srcOrd="1" destOrd="0" presId="urn:microsoft.com/office/officeart/2005/8/layout/hierarchy6"/>
    <dgm:cxn modelId="{B08C1AD6-CA27-421B-9087-B852356B5377}" type="presParOf" srcId="{2B4B6363-4C14-411E-A774-3B33AD219731}" destId="{9BF29CEE-7E64-4DA4-A30F-59CFE02E0D1F}" srcOrd="0" destOrd="0" presId="urn:microsoft.com/office/officeart/2005/8/layout/hierarchy6"/>
    <dgm:cxn modelId="{01057F84-B657-433E-84A9-CC90F6886F1D}" type="presParOf" srcId="{2B4B6363-4C14-411E-A774-3B33AD219731}" destId="{830683EA-1458-40E7-AE6B-A4FDAAB8AA39}" srcOrd="1" destOrd="0" presId="urn:microsoft.com/office/officeart/2005/8/layout/hierarchy6"/>
    <dgm:cxn modelId="{E9068117-C8AB-46F9-AA6A-43E4D1579FB8}" type="presParOf" srcId="{830683EA-1458-40E7-AE6B-A4FDAAB8AA39}" destId="{05C508FC-5841-4C57-BD70-65496A09BA4F}" srcOrd="0" destOrd="0" presId="urn:microsoft.com/office/officeart/2005/8/layout/hierarchy6"/>
    <dgm:cxn modelId="{64C18DC8-9631-42D7-8BCC-884392F3A2DA}" type="presParOf" srcId="{830683EA-1458-40E7-AE6B-A4FDAAB8AA39}" destId="{9D865ABB-5B1D-4346-853F-C53DE32E3FC1}" srcOrd="1" destOrd="0" presId="urn:microsoft.com/office/officeart/2005/8/layout/hierarchy6"/>
    <dgm:cxn modelId="{8F743305-33C1-4DB1-B744-94EFF8D6B27E}" type="presParOf" srcId="{9D865ABB-5B1D-4346-853F-C53DE32E3FC1}" destId="{31CE79D6-42C2-46D8-A518-A08F35FE51E4}" srcOrd="0" destOrd="0" presId="urn:microsoft.com/office/officeart/2005/8/layout/hierarchy6"/>
    <dgm:cxn modelId="{7E8A9915-9CEF-43FA-9527-E4BD0B6AB385}" type="presParOf" srcId="{9D865ABB-5B1D-4346-853F-C53DE32E3FC1}" destId="{3C9035EE-80EC-4CDE-B82B-63909BDD5316}" srcOrd="1" destOrd="0" presId="urn:microsoft.com/office/officeart/2005/8/layout/hierarchy6"/>
    <dgm:cxn modelId="{E970D3CE-EC37-4129-832D-97F7D03C289C}" type="presParOf" srcId="{3C9035EE-80EC-4CDE-B82B-63909BDD5316}" destId="{7EFDB063-B91D-43CE-9CD4-EFC4A2C205B1}" srcOrd="0" destOrd="0" presId="urn:microsoft.com/office/officeart/2005/8/layout/hierarchy6"/>
    <dgm:cxn modelId="{F58A975D-4886-4E67-90CB-1FE7C8783169}" type="presParOf" srcId="{3C9035EE-80EC-4CDE-B82B-63909BDD5316}" destId="{45BD2CEC-90A7-46F3-9BAF-D053708B38ED}" srcOrd="1" destOrd="0" presId="urn:microsoft.com/office/officeart/2005/8/layout/hierarchy6"/>
    <dgm:cxn modelId="{09BCA309-3EA3-44B3-BC85-A06BBE58018E}" type="presParOf" srcId="{9D865ABB-5B1D-4346-853F-C53DE32E3FC1}" destId="{6BC6E77E-92DF-44C3-96CE-AC912DA7D5C2}" srcOrd="2" destOrd="0" presId="urn:microsoft.com/office/officeart/2005/8/layout/hierarchy6"/>
    <dgm:cxn modelId="{97E1CA26-670A-4605-ACB3-0B9C72D84259}" type="presParOf" srcId="{9D865ABB-5B1D-4346-853F-C53DE32E3FC1}" destId="{AB7A4C48-C5C3-417C-82DE-55209EBF145D}" srcOrd="3" destOrd="0" presId="urn:microsoft.com/office/officeart/2005/8/layout/hierarchy6"/>
    <dgm:cxn modelId="{29BEB1CB-9C12-4EDB-9E62-591E61E35417}" type="presParOf" srcId="{AB7A4C48-C5C3-417C-82DE-55209EBF145D}" destId="{3B22FC8B-FAA2-4DA5-80A2-EB8E7B96166C}" srcOrd="0" destOrd="0" presId="urn:microsoft.com/office/officeart/2005/8/layout/hierarchy6"/>
    <dgm:cxn modelId="{4B22A840-FB27-4FEC-A1DD-769140917F7A}" type="presParOf" srcId="{AB7A4C48-C5C3-417C-82DE-55209EBF145D}" destId="{BB3A8A2E-1E09-41C4-B7BA-7D883916E973}" srcOrd="1" destOrd="0" presId="urn:microsoft.com/office/officeart/2005/8/layout/hierarchy6"/>
    <dgm:cxn modelId="{2B83A3C3-0FF2-4B1D-B363-758245692BD5}" type="presParOf" srcId="{2B4B6363-4C14-411E-A774-3B33AD219731}" destId="{A41DB4C3-702D-4522-ABD6-DE8BAA1CFCB7}" srcOrd="2" destOrd="0" presId="urn:microsoft.com/office/officeart/2005/8/layout/hierarchy6"/>
    <dgm:cxn modelId="{3AF682D6-687D-42D1-A975-1F1EF413D7F4}" type="presParOf" srcId="{2B4B6363-4C14-411E-A774-3B33AD219731}" destId="{7EADA418-624B-4BC0-BDE4-F5A8FF99C4ED}" srcOrd="3" destOrd="0" presId="urn:microsoft.com/office/officeart/2005/8/layout/hierarchy6"/>
    <dgm:cxn modelId="{2D2AA155-113E-44A8-AACC-FEF93DB54F24}" type="presParOf" srcId="{7EADA418-624B-4BC0-BDE4-F5A8FF99C4ED}" destId="{948E4ADE-56DA-4395-B0EC-8F368576DF7A}" srcOrd="0" destOrd="0" presId="urn:microsoft.com/office/officeart/2005/8/layout/hierarchy6"/>
    <dgm:cxn modelId="{3A68AA44-4027-42D6-9C58-A223746245B4}" type="presParOf" srcId="{7EADA418-624B-4BC0-BDE4-F5A8FF99C4ED}" destId="{1742CE50-A891-46F9-BFF6-0035EFDE671C}" srcOrd="1" destOrd="0" presId="urn:microsoft.com/office/officeart/2005/8/layout/hierarchy6"/>
    <dgm:cxn modelId="{147527E1-A86E-49DF-A3B9-2FFDDF0F8A34}" type="presParOf" srcId="{8FDD4D25-4894-4946-9B2C-9003759475DC}" destId="{3B0DA53F-67C9-40C3-A69B-F313AE90040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05ECE-88C5-412D-A1FA-91122EB556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0C65218-1ECC-405F-B0F3-6E7412007CA3}">
      <dgm:prSet phldrT="[Text]"/>
      <dgm:spPr/>
      <dgm:t>
        <a:bodyPr/>
        <a:lstStyle/>
        <a:p>
          <a:pPr>
            <a:buSzPts val="1000"/>
            <a:buFont typeface="Courier New" panose="02070309020205020404" pitchFamily="49" charset="0"/>
            <a:buChar char="o"/>
          </a:pPr>
          <a:r>
            <a:rPr lang="en-GB" dirty="0"/>
            <a:t>Reducing long-term interest rates</a:t>
          </a:r>
        </a:p>
      </dgm:t>
    </dgm:pt>
    <dgm:pt modelId="{804DEEA9-87C1-49D5-B37B-0C6AF99CE751}" type="parTrans" cxnId="{A33BAEC3-FE06-4712-9BB3-E4686163AD39}">
      <dgm:prSet/>
      <dgm:spPr/>
      <dgm:t>
        <a:bodyPr/>
        <a:lstStyle/>
        <a:p>
          <a:endParaRPr lang="en-GB"/>
        </a:p>
      </dgm:t>
    </dgm:pt>
    <dgm:pt modelId="{5CCE4604-ABA9-46DD-93C8-CF7B6CF7CEEA}" type="sibTrans" cxnId="{A33BAEC3-FE06-4712-9BB3-E4686163AD39}">
      <dgm:prSet/>
      <dgm:spPr/>
      <dgm:t>
        <a:bodyPr/>
        <a:lstStyle/>
        <a:p>
          <a:endParaRPr lang="en-GB"/>
        </a:p>
      </dgm:t>
    </dgm:pt>
    <dgm:pt modelId="{C4A7E17C-842E-4A73-B2AB-906F60FDB3AE}">
      <dgm:prSet/>
      <dgm:spPr/>
      <dgm:t>
        <a:bodyPr/>
        <a:lstStyle/>
        <a:p>
          <a:pPr>
            <a:buSzPts val="1000"/>
            <a:buFont typeface="Courier New" panose="02070309020205020404" pitchFamily="49" charset="0"/>
            <a:buChar char="o"/>
          </a:pPr>
          <a:r>
            <a:rPr lang="en-GB" dirty="0"/>
            <a:t>Compress credit and liquidity spreads</a:t>
          </a:r>
        </a:p>
      </dgm:t>
    </dgm:pt>
    <dgm:pt modelId="{E54A3576-3FEC-4EEB-ACA1-8CB68CAEE95A}" type="parTrans" cxnId="{645B8A78-3AD5-4917-B533-9A005D7C9368}">
      <dgm:prSet/>
      <dgm:spPr/>
      <dgm:t>
        <a:bodyPr/>
        <a:lstStyle/>
        <a:p>
          <a:endParaRPr lang="en-GB"/>
        </a:p>
      </dgm:t>
    </dgm:pt>
    <dgm:pt modelId="{612C849D-A06E-4BFD-AD5A-0AEF9298645C}" type="sibTrans" cxnId="{645B8A78-3AD5-4917-B533-9A005D7C9368}">
      <dgm:prSet/>
      <dgm:spPr/>
      <dgm:t>
        <a:bodyPr/>
        <a:lstStyle/>
        <a:p>
          <a:endParaRPr lang="en-GB"/>
        </a:p>
      </dgm:t>
    </dgm:pt>
    <dgm:pt modelId="{AB84FF3A-8074-4C00-B3C3-B79660C061C9}">
      <dgm:prSet/>
      <dgm:spPr/>
      <dgm:t>
        <a:bodyPr/>
        <a:lstStyle/>
        <a:p>
          <a:pPr>
            <a:buSzPts val="1000"/>
            <a:buFont typeface="Courier New" panose="02070309020205020404" pitchFamily="49" charset="0"/>
            <a:buChar char="o"/>
          </a:pPr>
          <a:r>
            <a:rPr lang="en-GB" dirty="0"/>
            <a:t>Threat to </a:t>
          </a:r>
          <a:r>
            <a:rPr lang="en-GB" i="1" dirty="0"/>
            <a:t>“buy all the assets in the world”</a:t>
          </a:r>
        </a:p>
      </dgm:t>
    </dgm:pt>
    <dgm:pt modelId="{30A29B58-7291-4F82-BB1D-76069F49CB31}" type="parTrans" cxnId="{19E03EE2-EFA5-443D-9F5E-82A8DCD12262}">
      <dgm:prSet/>
      <dgm:spPr/>
      <dgm:t>
        <a:bodyPr/>
        <a:lstStyle/>
        <a:p>
          <a:endParaRPr lang="en-GB"/>
        </a:p>
      </dgm:t>
    </dgm:pt>
    <dgm:pt modelId="{192B685C-35CC-48D0-BC1D-D140DE134EA9}" type="sibTrans" cxnId="{19E03EE2-EFA5-443D-9F5E-82A8DCD12262}">
      <dgm:prSet/>
      <dgm:spPr/>
      <dgm:t>
        <a:bodyPr/>
        <a:lstStyle/>
        <a:p>
          <a:endParaRPr lang="en-GB"/>
        </a:p>
      </dgm:t>
    </dgm:pt>
    <dgm:pt modelId="{45A24213-13BC-421F-9A0B-AF194AB16A07}">
      <dgm:prSet/>
      <dgm:spPr/>
      <dgm:t>
        <a:bodyPr/>
        <a:lstStyle/>
        <a:p>
          <a:pPr>
            <a:buSzPts val="1000"/>
            <a:buFont typeface="Courier New" panose="02070309020205020404" pitchFamily="49" charset="0"/>
            <a:buChar char="o"/>
          </a:pPr>
          <a:r>
            <a:rPr lang="en-GB" dirty="0"/>
            <a:t>Strengthen banks’ liquidity buffers</a:t>
          </a:r>
        </a:p>
      </dgm:t>
    </dgm:pt>
    <dgm:pt modelId="{866BE34F-BA0D-4A99-9984-CB2B146DBE11}" type="parTrans" cxnId="{246955B7-9094-41A6-B33B-FD24ABEDC89D}">
      <dgm:prSet/>
      <dgm:spPr/>
      <dgm:t>
        <a:bodyPr/>
        <a:lstStyle/>
        <a:p>
          <a:endParaRPr lang="en-GB"/>
        </a:p>
      </dgm:t>
    </dgm:pt>
    <dgm:pt modelId="{EEBB15E6-28CA-48F0-BA55-2E65F772433E}" type="sibTrans" cxnId="{246955B7-9094-41A6-B33B-FD24ABEDC89D}">
      <dgm:prSet/>
      <dgm:spPr/>
      <dgm:t>
        <a:bodyPr/>
        <a:lstStyle/>
        <a:p>
          <a:endParaRPr lang="en-GB"/>
        </a:p>
      </dgm:t>
    </dgm:pt>
    <dgm:pt modelId="{ED82411C-42D1-4AA4-9C55-D2796982AE9E}">
      <dgm:prSet/>
      <dgm:spPr/>
      <dgm:t>
        <a:bodyPr/>
        <a:lstStyle/>
        <a:p>
          <a:pPr>
            <a:buSzPts val="1000"/>
            <a:buFont typeface="Courier New" panose="02070309020205020404" pitchFamily="49" charset="0"/>
            <a:buChar char="o"/>
          </a:pPr>
          <a:r>
            <a:rPr lang="en-GB" dirty="0"/>
            <a:t>Increase the money supply</a:t>
          </a:r>
        </a:p>
      </dgm:t>
    </dgm:pt>
    <dgm:pt modelId="{1A131118-D565-4C3F-80BE-7AB86824CB41}" type="parTrans" cxnId="{C7B378FF-4588-409F-87EC-8C003672B087}">
      <dgm:prSet/>
      <dgm:spPr/>
      <dgm:t>
        <a:bodyPr/>
        <a:lstStyle/>
        <a:p>
          <a:endParaRPr lang="en-GB"/>
        </a:p>
      </dgm:t>
    </dgm:pt>
    <dgm:pt modelId="{373E19F5-5170-4A4F-9821-778A3678C4C3}" type="sibTrans" cxnId="{C7B378FF-4588-409F-87EC-8C003672B087}">
      <dgm:prSet/>
      <dgm:spPr/>
      <dgm:t>
        <a:bodyPr/>
        <a:lstStyle/>
        <a:p>
          <a:endParaRPr lang="en-GB"/>
        </a:p>
      </dgm:t>
    </dgm:pt>
    <dgm:pt modelId="{6FD59607-A349-4A57-B78D-8F23FE3435D4}">
      <dgm:prSet/>
      <dgm:spPr/>
      <dgm:t>
        <a:bodyPr/>
        <a:lstStyle/>
        <a:p>
          <a:pPr>
            <a:buSzPts val="1000"/>
            <a:buFont typeface="Courier New" panose="02070309020205020404" pitchFamily="49" charset="0"/>
            <a:buChar char="o"/>
          </a:pPr>
          <a:r>
            <a:rPr lang="en-GB" dirty="0"/>
            <a:t>Absorbing risks from banks</a:t>
          </a:r>
        </a:p>
      </dgm:t>
    </dgm:pt>
    <dgm:pt modelId="{BDB8ACC3-CEF2-46BE-B546-444DA2B60C8E}" type="parTrans" cxnId="{A68C2CA0-7F7E-47B0-823C-3B3023BFF72D}">
      <dgm:prSet/>
      <dgm:spPr/>
      <dgm:t>
        <a:bodyPr/>
        <a:lstStyle/>
        <a:p>
          <a:endParaRPr lang="en-GB"/>
        </a:p>
      </dgm:t>
    </dgm:pt>
    <dgm:pt modelId="{CF5ABA7D-DB9E-4FE0-B999-AAD44A9A4846}" type="sibTrans" cxnId="{A68C2CA0-7F7E-47B0-823C-3B3023BFF72D}">
      <dgm:prSet/>
      <dgm:spPr/>
      <dgm:t>
        <a:bodyPr/>
        <a:lstStyle/>
        <a:p>
          <a:endParaRPr lang="en-GB"/>
        </a:p>
      </dgm:t>
    </dgm:pt>
    <dgm:pt modelId="{3D625C0A-30CA-4978-B1BC-5B312FE33E9D}">
      <dgm:prSet/>
      <dgm:spPr/>
      <dgm:t>
        <a:bodyPr/>
        <a:lstStyle/>
        <a:p>
          <a:pPr>
            <a:buSzPts val="1000"/>
            <a:buFont typeface="Courier New" panose="02070309020205020404" pitchFamily="49" charset="0"/>
            <a:buChar char="o"/>
          </a:pPr>
          <a:r>
            <a:rPr lang="en-GB" dirty="0"/>
            <a:t>Substituting banks’ illiquid with liquid assets</a:t>
          </a:r>
        </a:p>
      </dgm:t>
    </dgm:pt>
    <dgm:pt modelId="{57E04434-2CA9-4207-A583-F40A51C1013B}" type="parTrans" cxnId="{B3F4189D-BA3C-4702-9C73-E32F2DB0EAD7}">
      <dgm:prSet/>
      <dgm:spPr/>
      <dgm:t>
        <a:bodyPr/>
        <a:lstStyle/>
        <a:p>
          <a:endParaRPr lang="en-GB"/>
        </a:p>
      </dgm:t>
    </dgm:pt>
    <dgm:pt modelId="{5118EBC7-A8D4-4EF7-A220-82F45FA7A825}" type="sibTrans" cxnId="{B3F4189D-BA3C-4702-9C73-E32F2DB0EAD7}">
      <dgm:prSet/>
      <dgm:spPr/>
      <dgm:t>
        <a:bodyPr/>
        <a:lstStyle/>
        <a:p>
          <a:endParaRPr lang="en-GB"/>
        </a:p>
      </dgm:t>
    </dgm:pt>
    <dgm:pt modelId="{E6A39F0D-BF71-4676-A584-DDEEE8641768}">
      <dgm:prSet/>
      <dgm:spPr/>
      <dgm:t>
        <a:bodyPr/>
        <a:lstStyle/>
        <a:p>
          <a:pPr>
            <a:buSzPts val="1000"/>
            <a:buFont typeface="Courier New" panose="02070309020205020404" pitchFamily="49" charset="0"/>
            <a:buChar char="o"/>
          </a:pPr>
          <a:r>
            <a:rPr lang="en-GB"/>
            <a:t>Directly </a:t>
          </a:r>
          <a:r>
            <a:rPr lang="en-GB" dirty="0"/>
            <a:t>support through buying bonds</a:t>
          </a:r>
        </a:p>
      </dgm:t>
    </dgm:pt>
    <dgm:pt modelId="{DBFF16F0-D1D4-40E2-AC45-4C75E5430910}" type="parTrans" cxnId="{D628D439-8078-47F6-96F2-D6E34EFA9D3C}">
      <dgm:prSet/>
      <dgm:spPr/>
      <dgm:t>
        <a:bodyPr/>
        <a:lstStyle/>
        <a:p>
          <a:endParaRPr lang="en-GB"/>
        </a:p>
      </dgm:t>
    </dgm:pt>
    <dgm:pt modelId="{3C41FB02-9087-48D2-9F52-FB8CBCD7F2CA}" type="sibTrans" cxnId="{D628D439-8078-47F6-96F2-D6E34EFA9D3C}">
      <dgm:prSet/>
      <dgm:spPr/>
      <dgm:t>
        <a:bodyPr/>
        <a:lstStyle/>
        <a:p>
          <a:endParaRPr lang="en-GB"/>
        </a:p>
      </dgm:t>
    </dgm:pt>
    <dgm:pt modelId="{F4E80D5F-F117-4158-8221-2A5C1877FE16}" type="pres">
      <dgm:prSet presAssocID="{E6F05ECE-88C5-412D-A1FA-91122EB55619}" presName="diagram" presStyleCnt="0">
        <dgm:presLayoutVars>
          <dgm:dir/>
          <dgm:resizeHandles val="exact"/>
        </dgm:presLayoutVars>
      </dgm:prSet>
      <dgm:spPr/>
    </dgm:pt>
    <dgm:pt modelId="{78EF9544-34F6-4102-8B1D-7DE9DB5BE44D}" type="pres">
      <dgm:prSet presAssocID="{10C65218-1ECC-405F-B0F3-6E7412007CA3}" presName="node" presStyleLbl="node1" presStyleIdx="0" presStyleCnt="8">
        <dgm:presLayoutVars>
          <dgm:bulletEnabled val="1"/>
        </dgm:presLayoutVars>
      </dgm:prSet>
      <dgm:spPr/>
    </dgm:pt>
    <dgm:pt modelId="{6004F845-38B8-470B-BC65-752985DFD3F7}" type="pres">
      <dgm:prSet presAssocID="{5CCE4604-ABA9-46DD-93C8-CF7B6CF7CEEA}" presName="sibTrans" presStyleCnt="0"/>
      <dgm:spPr/>
    </dgm:pt>
    <dgm:pt modelId="{256D03C7-145A-4A7D-809F-447EB258E4C7}" type="pres">
      <dgm:prSet presAssocID="{C4A7E17C-842E-4A73-B2AB-906F60FDB3AE}" presName="node" presStyleLbl="node1" presStyleIdx="1" presStyleCnt="8">
        <dgm:presLayoutVars>
          <dgm:bulletEnabled val="1"/>
        </dgm:presLayoutVars>
      </dgm:prSet>
      <dgm:spPr/>
    </dgm:pt>
    <dgm:pt modelId="{CF09A825-89AD-4BB3-BE27-F92EF617DE02}" type="pres">
      <dgm:prSet presAssocID="{612C849D-A06E-4BFD-AD5A-0AEF9298645C}" presName="sibTrans" presStyleCnt="0"/>
      <dgm:spPr/>
    </dgm:pt>
    <dgm:pt modelId="{932422A2-1AD2-48DB-931B-860D3505A941}" type="pres">
      <dgm:prSet presAssocID="{45A24213-13BC-421F-9A0B-AF194AB16A07}" presName="node" presStyleLbl="node1" presStyleIdx="2" presStyleCnt="8">
        <dgm:presLayoutVars>
          <dgm:bulletEnabled val="1"/>
        </dgm:presLayoutVars>
      </dgm:prSet>
      <dgm:spPr/>
    </dgm:pt>
    <dgm:pt modelId="{7D4A4CA2-86F2-4DE3-AD5D-974730D2C6F3}" type="pres">
      <dgm:prSet presAssocID="{EEBB15E6-28CA-48F0-BA55-2E65F772433E}" presName="sibTrans" presStyleCnt="0"/>
      <dgm:spPr/>
    </dgm:pt>
    <dgm:pt modelId="{0489ED70-C996-4570-B8CE-32E2B8477713}" type="pres">
      <dgm:prSet presAssocID="{ED82411C-42D1-4AA4-9C55-D2796982AE9E}" presName="node" presStyleLbl="node1" presStyleIdx="3" presStyleCnt="8">
        <dgm:presLayoutVars>
          <dgm:bulletEnabled val="1"/>
        </dgm:presLayoutVars>
      </dgm:prSet>
      <dgm:spPr/>
    </dgm:pt>
    <dgm:pt modelId="{8B4B9AB8-A960-44BE-80B5-4A6B739C36BA}" type="pres">
      <dgm:prSet presAssocID="{373E19F5-5170-4A4F-9821-778A3678C4C3}" presName="sibTrans" presStyleCnt="0"/>
      <dgm:spPr/>
    </dgm:pt>
    <dgm:pt modelId="{D0B95093-7579-4DE8-85C4-7ED5E18C1303}" type="pres">
      <dgm:prSet presAssocID="{6FD59607-A349-4A57-B78D-8F23FE3435D4}" presName="node" presStyleLbl="node1" presStyleIdx="4" presStyleCnt="8">
        <dgm:presLayoutVars>
          <dgm:bulletEnabled val="1"/>
        </dgm:presLayoutVars>
      </dgm:prSet>
      <dgm:spPr/>
    </dgm:pt>
    <dgm:pt modelId="{D4BA7071-8A3B-4261-9B71-805ECBC608DA}" type="pres">
      <dgm:prSet presAssocID="{CF5ABA7D-DB9E-4FE0-B999-AAD44A9A4846}" presName="sibTrans" presStyleCnt="0"/>
      <dgm:spPr/>
    </dgm:pt>
    <dgm:pt modelId="{AF49C39A-B68A-45B0-9E5C-692A6C8268AD}" type="pres">
      <dgm:prSet presAssocID="{3D625C0A-30CA-4978-B1BC-5B312FE33E9D}" presName="node" presStyleLbl="node1" presStyleIdx="5" presStyleCnt="8">
        <dgm:presLayoutVars>
          <dgm:bulletEnabled val="1"/>
        </dgm:presLayoutVars>
      </dgm:prSet>
      <dgm:spPr/>
    </dgm:pt>
    <dgm:pt modelId="{9BB4BAC5-B98B-4E8F-833C-3B9995563E38}" type="pres">
      <dgm:prSet presAssocID="{5118EBC7-A8D4-4EF7-A220-82F45FA7A825}" presName="sibTrans" presStyleCnt="0"/>
      <dgm:spPr/>
    </dgm:pt>
    <dgm:pt modelId="{3A4E59E9-FEE2-486B-8850-A5B69FE47351}" type="pres">
      <dgm:prSet presAssocID="{E6A39F0D-BF71-4676-A584-DDEEE8641768}" presName="node" presStyleLbl="node1" presStyleIdx="6" presStyleCnt="8">
        <dgm:presLayoutVars>
          <dgm:bulletEnabled val="1"/>
        </dgm:presLayoutVars>
      </dgm:prSet>
      <dgm:spPr/>
    </dgm:pt>
    <dgm:pt modelId="{B4B74B8E-BAF2-4192-90B5-F89322176B39}" type="pres">
      <dgm:prSet presAssocID="{3C41FB02-9087-48D2-9F52-FB8CBCD7F2CA}" presName="sibTrans" presStyleCnt="0"/>
      <dgm:spPr/>
    </dgm:pt>
    <dgm:pt modelId="{DF60E514-21AF-45EF-A7A9-27DFD2F38756}" type="pres">
      <dgm:prSet presAssocID="{AB84FF3A-8074-4C00-B3C3-B79660C061C9}" presName="node" presStyleLbl="node1" presStyleIdx="7" presStyleCnt="8">
        <dgm:presLayoutVars>
          <dgm:bulletEnabled val="1"/>
        </dgm:presLayoutVars>
      </dgm:prSet>
      <dgm:spPr/>
    </dgm:pt>
  </dgm:ptLst>
  <dgm:cxnLst>
    <dgm:cxn modelId="{1D223F10-F6E3-4074-AA22-553F13BF3E26}" type="presOf" srcId="{E6A39F0D-BF71-4676-A584-DDEEE8641768}" destId="{3A4E59E9-FEE2-486B-8850-A5B69FE47351}" srcOrd="0" destOrd="0" presId="urn:microsoft.com/office/officeart/2005/8/layout/default"/>
    <dgm:cxn modelId="{522C2B33-B1D5-49B9-AD32-AF6C7B4A8C74}" type="presOf" srcId="{ED82411C-42D1-4AA4-9C55-D2796982AE9E}" destId="{0489ED70-C996-4570-B8CE-32E2B8477713}" srcOrd="0" destOrd="0" presId="urn:microsoft.com/office/officeart/2005/8/layout/default"/>
    <dgm:cxn modelId="{D628D439-8078-47F6-96F2-D6E34EFA9D3C}" srcId="{E6F05ECE-88C5-412D-A1FA-91122EB55619}" destId="{E6A39F0D-BF71-4676-A584-DDEEE8641768}" srcOrd="6" destOrd="0" parTransId="{DBFF16F0-D1D4-40E2-AC45-4C75E5430910}" sibTransId="{3C41FB02-9087-48D2-9F52-FB8CBCD7F2CA}"/>
    <dgm:cxn modelId="{0C928872-891E-487F-8C0F-D983DA01DEE5}" type="presOf" srcId="{C4A7E17C-842E-4A73-B2AB-906F60FDB3AE}" destId="{256D03C7-145A-4A7D-809F-447EB258E4C7}" srcOrd="0" destOrd="0" presId="urn:microsoft.com/office/officeart/2005/8/layout/default"/>
    <dgm:cxn modelId="{645B8A78-3AD5-4917-B533-9A005D7C9368}" srcId="{E6F05ECE-88C5-412D-A1FA-91122EB55619}" destId="{C4A7E17C-842E-4A73-B2AB-906F60FDB3AE}" srcOrd="1" destOrd="0" parTransId="{E54A3576-3FEC-4EEB-ACA1-8CB68CAEE95A}" sibTransId="{612C849D-A06E-4BFD-AD5A-0AEF9298645C}"/>
    <dgm:cxn modelId="{2000FD59-F288-4876-8FC5-2E2FD42D20BA}" type="presOf" srcId="{45A24213-13BC-421F-9A0B-AF194AB16A07}" destId="{932422A2-1AD2-48DB-931B-860D3505A941}" srcOrd="0" destOrd="0" presId="urn:microsoft.com/office/officeart/2005/8/layout/default"/>
    <dgm:cxn modelId="{C6C59C8C-AD7E-4099-8A07-1AC4EA013632}" type="presOf" srcId="{AB84FF3A-8074-4C00-B3C3-B79660C061C9}" destId="{DF60E514-21AF-45EF-A7A9-27DFD2F38756}" srcOrd="0" destOrd="0" presId="urn:microsoft.com/office/officeart/2005/8/layout/default"/>
    <dgm:cxn modelId="{B7689D9A-B7CD-46CB-81C9-F8B4EE14AEC4}" type="presOf" srcId="{3D625C0A-30CA-4978-B1BC-5B312FE33E9D}" destId="{AF49C39A-B68A-45B0-9E5C-692A6C8268AD}" srcOrd="0" destOrd="0" presId="urn:microsoft.com/office/officeart/2005/8/layout/default"/>
    <dgm:cxn modelId="{B3F4189D-BA3C-4702-9C73-E32F2DB0EAD7}" srcId="{E6F05ECE-88C5-412D-A1FA-91122EB55619}" destId="{3D625C0A-30CA-4978-B1BC-5B312FE33E9D}" srcOrd="5" destOrd="0" parTransId="{57E04434-2CA9-4207-A583-F40A51C1013B}" sibTransId="{5118EBC7-A8D4-4EF7-A220-82F45FA7A825}"/>
    <dgm:cxn modelId="{A68C2CA0-7F7E-47B0-823C-3B3023BFF72D}" srcId="{E6F05ECE-88C5-412D-A1FA-91122EB55619}" destId="{6FD59607-A349-4A57-B78D-8F23FE3435D4}" srcOrd="4" destOrd="0" parTransId="{BDB8ACC3-CEF2-46BE-B546-444DA2B60C8E}" sibTransId="{CF5ABA7D-DB9E-4FE0-B999-AAD44A9A4846}"/>
    <dgm:cxn modelId="{246955B7-9094-41A6-B33B-FD24ABEDC89D}" srcId="{E6F05ECE-88C5-412D-A1FA-91122EB55619}" destId="{45A24213-13BC-421F-9A0B-AF194AB16A07}" srcOrd="2" destOrd="0" parTransId="{866BE34F-BA0D-4A99-9984-CB2B146DBE11}" sibTransId="{EEBB15E6-28CA-48F0-BA55-2E65F772433E}"/>
    <dgm:cxn modelId="{A33BAEC3-FE06-4712-9BB3-E4686163AD39}" srcId="{E6F05ECE-88C5-412D-A1FA-91122EB55619}" destId="{10C65218-1ECC-405F-B0F3-6E7412007CA3}" srcOrd="0" destOrd="0" parTransId="{804DEEA9-87C1-49D5-B37B-0C6AF99CE751}" sibTransId="{5CCE4604-ABA9-46DD-93C8-CF7B6CF7CEEA}"/>
    <dgm:cxn modelId="{06DD2ECA-56F2-48F3-AE0B-7CC30D314E19}" type="presOf" srcId="{6FD59607-A349-4A57-B78D-8F23FE3435D4}" destId="{D0B95093-7579-4DE8-85C4-7ED5E18C1303}" srcOrd="0" destOrd="0" presId="urn:microsoft.com/office/officeart/2005/8/layout/default"/>
    <dgm:cxn modelId="{19E03EE2-EFA5-443D-9F5E-82A8DCD12262}" srcId="{E6F05ECE-88C5-412D-A1FA-91122EB55619}" destId="{AB84FF3A-8074-4C00-B3C3-B79660C061C9}" srcOrd="7" destOrd="0" parTransId="{30A29B58-7291-4F82-BB1D-76069F49CB31}" sibTransId="{192B685C-35CC-48D0-BC1D-D140DE134EA9}"/>
    <dgm:cxn modelId="{5ED827E8-7A56-4BBB-8CD3-53FA01CDF199}" type="presOf" srcId="{10C65218-1ECC-405F-B0F3-6E7412007CA3}" destId="{78EF9544-34F6-4102-8B1D-7DE9DB5BE44D}" srcOrd="0" destOrd="0" presId="urn:microsoft.com/office/officeart/2005/8/layout/default"/>
    <dgm:cxn modelId="{F0A7A2FB-BD07-4660-B311-10C69FC42775}" type="presOf" srcId="{E6F05ECE-88C5-412D-A1FA-91122EB55619}" destId="{F4E80D5F-F117-4158-8221-2A5C1877FE16}" srcOrd="0" destOrd="0" presId="urn:microsoft.com/office/officeart/2005/8/layout/default"/>
    <dgm:cxn modelId="{C7B378FF-4588-409F-87EC-8C003672B087}" srcId="{E6F05ECE-88C5-412D-A1FA-91122EB55619}" destId="{ED82411C-42D1-4AA4-9C55-D2796982AE9E}" srcOrd="3" destOrd="0" parTransId="{1A131118-D565-4C3F-80BE-7AB86824CB41}" sibTransId="{373E19F5-5170-4A4F-9821-778A3678C4C3}"/>
    <dgm:cxn modelId="{38E48DB0-8DEF-4A92-9727-14BA83022737}" type="presParOf" srcId="{F4E80D5F-F117-4158-8221-2A5C1877FE16}" destId="{78EF9544-34F6-4102-8B1D-7DE9DB5BE44D}" srcOrd="0" destOrd="0" presId="urn:microsoft.com/office/officeart/2005/8/layout/default"/>
    <dgm:cxn modelId="{16A71C85-D4ED-41FE-8906-D26B95E389F9}" type="presParOf" srcId="{F4E80D5F-F117-4158-8221-2A5C1877FE16}" destId="{6004F845-38B8-470B-BC65-752985DFD3F7}" srcOrd="1" destOrd="0" presId="urn:microsoft.com/office/officeart/2005/8/layout/default"/>
    <dgm:cxn modelId="{6DF62A05-332A-48B4-93BA-E07151BCCC8B}" type="presParOf" srcId="{F4E80D5F-F117-4158-8221-2A5C1877FE16}" destId="{256D03C7-145A-4A7D-809F-447EB258E4C7}" srcOrd="2" destOrd="0" presId="urn:microsoft.com/office/officeart/2005/8/layout/default"/>
    <dgm:cxn modelId="{7F0E54B8-D3C3-4C4D-B5C3-E2EBB0717A7F}" type="presParOf" srcId="{F4E80D5F-F117-4158-8221-2A5C1877FE16}" destId="{CF09A825-89AD-4BB3-BE27-F92EF617DE02}" srcOrd="3" destOrd="0" presId="urn:microsoft.com/office/officeart/2005/8/layout/default"/>
    <dgm:cxn modelId="{93BCAD9E-603D-4585-AC73-223E6AE80D3B}" type="presParOf" srcId="{F4E80D5F-F117-4158-8221-2A5C1877FE16}" destId="{932422A2-1AD2-48DB-931B-860D3505A941}" srcOrd="4" destOrd="0" presId="urn:microsoft.com/office/officeart/2005/8/layout/default"/>
    <dgm:cxn modelId="{8384CC9C-F4A6-45D4-B3E9-C5C03B6A99FB}" type="presParOf" srcId="{F4E80D5F-F117-4158-8221-2A5C1877FE16}" destId="{7D4A4CA2-86F2-4DE3-AD5D-974730D2C6F3}" srcOrd="5" destOrd="0" presId="urn:microsoft.com/office/officeart/2005/8/layout/default"/>
    <dgm:cxn modelId="{29218BD4-EE1B-4875-B02C-CB84B321E5C7}" type="presParOf" srcId="{F4E80D5F-F117-4158-8221-2A5C1877FE16}" destId="{0489ED70-C996-4570-B8CE-32E2B8477713}" srcOrd="6" destOrd="0" presId="urn:microsoft.com/office/officeart/2005/8/layout/default"/>
    <dgm:cxn modelId="{26E98A8C-A6EE-4FBB-B587-779D7F9B853B}" type="presParOf" srcId="{F4E80D5F-F117-4158-8221-2A5C1877FE16}" destId="{8B4B9AB8-A960-44BE-80B5-4A6B739C36BA}" srcOrd="7" destOrd="0" presId="urn:microsoft.com/office/officeart/2005/8/layout/default"/>
    <dgm:cxn modelId="{0AD438FC-0F65-4873-AE35-729CD031BB39}" type="presParOf" srcId="{F4E80D5F-F117-4158-8221-2A5C1877FE16}" destId="{D0B95093-7579-4DE8-85C4-7ED5E18C1303}" srcOrd="8" destOrd="0" presId="urn:microsoft.com/office/officeart/2005/8/layout/default"/>
    <dgm:cxn modelId="{00B4DEB5-A4BF-4C4C-948E-A9163DFA3598}" type="presParOf" srcId="{F4E80D5F-F117-4158-8221-2A5C1877FE16}" destId="{D4BA7071-8A3B-4261-9B71-805ECBC608DA}" srcOrd="9" destOrd="0" presId="urn:microsoft.com/office/officeart/2005/8/layout/default"/>
    <dgm:cxn modelId="{CFDDE651-BF49-4DE8-9DAF-803CDFDC88A7}" type="presParOf" srcId="{F4E80D5F-F117-4158-8221-2A5C1877FE16}" destId="{AF49C39A-B68A-45B0-9E5C-692A6C8268AD}" srcOrd="10" destOrd="0" presId="urn:microsoft.com/office/officeart/2005/8/layout/default"/>
    <dgm:cxn modelId="{0811E02F-406C-42F8-A0D8-117D09BE2042}" type="presParOf" srcId="{F4E80D5F-F117-4158-8221-2A5C1877FE16}" destId="{9BB4BAC5-B98B-4E8F-833C-3B9995563E38}" srcOrd="11" destOrd="0" presId="urn:microsoft.com/office/officeart/2005/8/layout/default"/>
    <dgm:cxn modelId="{1AB0BEB6-AA97-4A5A-B5E0-E9AA07DA8B63}" type="presParOf" srcId="{F4E80D5F-F117-4158-8221-2A5C1877FE16}" destId="{3A4E59E9-FEE2-486B-8850-A5B69FE47351}" srcOrd="12" destOrd="0" presId="urn:microsoft.com/office/officeart/2005/8/layout/default"/>
    <dgm:cxn modelId="{665FC83C-7341-41B3-95CF-D7DF910EE262}" type="presParOf" srcId="{F4E80D5F-F117-4158-8221-2A5C1877FE16}" destId="{B4B74B8E-BAF2-4192-90B5-F89322176B39}" srcOrd="13" destOrd="0" presId="urn:microsoft.com/office/officeart/2005/8/layout/default"/>
    <dgm:cxn modelId="{38FC1D80-D838-46EE-8E37-02FC09F433DF}" type="presParOf" srcId="{F4E80D5F-F117-4158-8221-2A5C1877FE16}" destId="{DF60E514-21AF-45EF-A7A9-27DFD2F3875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10931-F6DE-447C-8B82-CD16FCCBB66A}" type="doc">
      <dgm:prSet loTypeId="urn:microsoft.com/office/officeart/2005/8/layout/default" loCatId="list" qsTypeId="urn:microsoft.com/office/officeart/2005/8/quickstyle/simple1" qsCatId="simple" csTypeId="urn:microsoft.com/office/officeart/2005/8/colors/accent1_2" csCatId="accent1" phldr="1"/>
      <dgm:spPr/>
    </dgm:pt>
    <dgm:pt modelId="{A9E0F1C5-CD71-49D5-99EB-D3E25540F018}">
      <dgm:prSet/>
      <dgm:spPr/>
      <dgm:t>
        <a:bodyPr/>
        <a:lstStyle/>
        <a:p>
          <a:r>
            <a:rPr lang="en-GB" dirty="0"/>
            <a:t>Let to more financial actors lend</a:t>
          </a:r>
        </a:p>
      </dgm:t>
    </dgm:pt>
    <dgm:pt modelId="{6C923DDA-FC11-4EFD-BE5D-E8D14FF997CF}" type="parTrans" cxnId="{B249BE34-52E7-4AF4-A9C1-DB7FBFA56C49}">
      <dgm:prSet/>
      <dgm:spPr/>
      <dgm:t>
        <a:bodyPr/>
        <a:lstStyle/>
        <a:p>
          <a:endParaRPr lang="en-GB"/>
        </a:p>
      </dgm:t>
    </dgm:pt>
    <dgm:pt modelId="{1029D7B0-8E60-4F8B-9C2B-BCFF64996C81}" type="sibTrans" cxnId="{B249BE34-52E7-4AF4-A9C1-DB7FBFA56C49}">
      <dgm:prSet/>
      <dgm:spPr/>
      <dgm:t>
        <a:bodyPr/>
        <a:lstStyle/>
        <a:p>
          <a:endParaRPr lang="en-GB"/>
        </a:p>
      </dgm:t>
    </dgm:pt>
    <dgm:pt modelId="{1C49619A-E3D7-4FFB-A2DD-02406B49E311}">
      <dgm:prSet/>
      <dgm:spPr/>
      <dgm:t>
        <a:bodyPr/>
        <a:lstStyle/>
        <a:p>
          <a:r>
            <a:rPr lang="en-GB" dirty="0"/>
            <a:t>Fixed rate full allotment (FRFA) operations</a:t>
          </a:r>
        </a:p>
      </dgm:t>
    </dgm:pt>
    <dgm:pt modelId="{D8704DB5-3154-4E71-8E04-96979C383C5B}" type="parTrans" cxnId="{69055853-EBC9-413E-B34C-6E183AB8316E}">
      <dgm:prSet/>
      <dgm:spPr/>
      <dgm:t>
        <a:bodyPr/>
        <a:lstStyle/>
        <a:p>
          <a:endParaRPr lang="en-GB"/>
        </a:p>
      </dgm:t>
    </dgm:pt>
    <dgm:pt modelId="{4EA5A0E7-AE1D-410D-9359-4036AB5B0955}" type="sibTrans" cxnId="{69055853-EBC9-413E-B34C-6E183AB8316E}">
      <dgm:prSet/>
      <dgm:spPr/>
      <dgm:t>
        <a:bodyPr/>
        <a:lstStyle/>
        <a:p>
          <a:endParaRPr lang="en-GB"/>
        </a:p>
      </dgm:t>
    </dgm:pt>
    <dgm:pt modelId="{E2337F9C-D1F8-4BE5-9DF1-C00045241D10}">
      <dgm:prSet/>
      <dgm:spPr/>
      <dgm:t>
        <a:bodyPr/>
        <a:lstStyle/>
        <a:p>
          <a:r>
            <a:rPr lang="en-GB" dirty="0"/>
            <a:t>Favourable lending if banks behave desirably</a:t>
          </a:r>
        </a:p>
      </dgm:t>
    </dgm:pt>
    <dgm:pt modelId="{3B65BA80-AC84-486D-A160-A0E572D1E370}" type="parTrans" cxnId="{9CCE662B-32A4-46E4-84EE-1361FAFA5F2E}">
      <dgm:prSet/>
      <dgm:spPr/>
      <dgm:t>
        <a:bodyPr/>
        <a:lstStyle/>
        <a:p>
          <a:endParaRPr lang="en-GB"/>
        </a:p>
      </dgm:t>
    </dgm:pt>
    <dgm:pt modelId="{614D96C4-2F21-4468-9DF7-024D4521FAEC}" type="sibTrans" cxnId="{9CCE662B-32A4-46E4-84EE-1361FAFA5F2E}">
      <dgm:prSet/>
      <dgm:spPr/>
      <dgm:t>
        <a:bodyPr/>
        <a:lstStyle/>
        <a:p>
          <a:endParaRPr lang="en-GB"/>
        </a:p>
      </dgm:t>
    </dgm:pt>
    <dgm:pt modelId="{2C8138EB-76E3-48C7-AF44-F28CD2B4FDDC}">
      <dgm:prSet/>
      <dgm:spPr/>
      <dgm:t>
        <a:bodyPr/>
        <a:lstStyle/>
        <a:p>
          <a:r>
            <a:rPr lang="en-GB" dirty="0"/>
            <a:t>Provide credit in foreign currency (US $)</a:t>
          </a:r>
        </a:p>
      </dgm:t>
    </dgm:pt>
    <dgm:pt modelId="{19593043-C9DC-438E-913B-EA67E4F1949E}" type="parTrans" cxnId="{E19E64A0-2F08-48CA-A209-05BA77F7E995}">
      <dgm:prSet/>
      <dgm:spPr/>
      <dgm:t>
        <a:bodyPr/>
        <a:lstStyle/>
        <a:p>
          <a:endParaRPr lang="en-GB"/>
        </a:p>
      </dgm:t>
    </dgm:pt>
    <dgm:pt modelId="{1BA2B6BA-2C5E-48D7-B57B-B11FFEEC8BFA}" type="sibTrans" cxnId="{E19E64A0-2F08-48CA-A209-05BA77F7E995}">
      <dgm:prSet/>
      <dgm:spPr/>
      <dgm:t>
        <a:bodyPr/>
        <a:lstStyle/>
        <a:p>
          <a:endParaRPr lang="en-GB"/>
        </a:p>
      </dgm:t>
    </dgm:pt>
    <dgm:pt modelId="{80820DB1-43CD-491E-B6B4-53C064940438}">
      <dgm:prSet/>
      <dgm:spPr/>
      <dgm:t>
        <a:bodyPr/>
        <a:lstStyle/>
        <a:p>
          <a:r>
            <a:rPr lang="en-GB"/>
            <a:t>Accept a wider collateral set </a:t>
          </a:r>
          <a:endParaRPr lang="en-GB" dirty="0"/>
        </a:p>
      </dgm:t>
    </dgm:pt>
    <dgm:pt modelId="{41507852-2040-4E77-909F-384AF53D9E55}" type="parTrans" cxnId="{F67F03E4-3A38-4ABD-9126-39CA980CAD00}">
      <dgm:prSet/>
      <dgm:spPr/>
      <dgm:t>
        <a:bodyPr/>
        <a:lstStyle/>
        <a:p>
          <a:endParaRPr lang="en-GB"/>
        </a:p>
      </dgm:t>
    </dgm:pt>
    <dgm:pt modelId="{F3E59542-E29A-4CC6-AD86-FF81C43E8934}" type="sibTrans" cxnId="{F67F03E4-3A38-4ABD-9126-39CA980CAD00}">
      <dgm:prSet/>
      <dgm:spPr/>
      <dgm:t>
        <a:bodyPr/>
        <a:lstStyle/>
        <a:p>
          <a:endParaRPr lang="en-GB"/>
        </a:p>
      </dgm:t>
    </dgm:pt>
    <dgm:pt modelId="{F9E1FDA1-E884-45CD-A7EB-33D75247545D}">
      <dgm:prSet phldrT="[Text]"/>
      <dgm:spPr/>
      <dgm:t>
        <a:bodyPr/>
        <a:lstStyle/>
        <a:p>
          <a:pPr>
            <a:buFont typeface="Symbol" panose="05050102010706020507" pitchFamily="18" charset="2"/>
            <a:buChar char=""/>
          </a:pPr>
          <a:r>
            <a:rPr lang="en-GB" dirty="0"/>
            <a:t>Longer lending operations to banks</a:t>
          </a:r>
        </a:p>
      </dgm:t>
    </dgm:pt>
    <dgm:pt modelId="{529A7F51-85FB-43F0-852C-3CDD2DC91C96}" type="sibTrans" cxnId="{5F2A7027-4158-4590-BAAC-51746B035EB1}">
      <dgm:prSet/>
      <dgm:spPr/>
      <dgm:t>
        <a:bodyPr/>
        <a:lstStyle/>
        <a:p>
          <a:endParaRPr lang="en-GB"/>
        </a:p>
      </dgm:t>
    </dgm:pt>
    <dgm:pt modelId="{B220AFEB-3E30-4838-B618-FC01FCC7A1B2}" type="parTrans" cxnId="{5F2A7027-4158-4590-BAAC-51746B035EB1}">
      <dgm:prSet/>
      <dgm:spPr/>
      <dgm:t>
        <a:bodyPr/>
        <a:lstStyle/>
        <a:p>
          <a:endParaRPr lang="en-GB"/>
        </a:p>
      </dgm:t>
    </dgm:pt>
    <dgm:pt modelId="{AFCCCB6B-86AB-4AD7-80A1-77B9D3CE8EAD}" type="pres">
      <dgm:prSet presAssocID="{EF710931-F6DE-447C-8B82-CD16FCCBB66A}" presName="diagram" presStyleCnt="0">
        <dgm:presLayoutVars>
          <dgm:dir/>
          <dgm:resizeHandles val="exact"/>
        </dgm:presLayoutVars>
      </dgm:prSet>
      <dgm:spPr/>
    </dgm:pt>
    <dgm:pt modelId="{337C02FA-19CD-4310-A73D-2A7374921198}" type="pres">
      <dgm:prSet presAssocID="{F9E1FDA1-E884-45CD-A7EB-33D75247545D}" presName="node" presStyleLbl="node1" presStyleIdx="0" presStyleCnt="6">
        <dgm:presLayoutVars>
          <dgm:bulletEnabled val="1"/>
        </dgm:presLayoutVars>
      </dgm:prSet>
      <dgm:spPr/>
    </dgm:pt>
    <dgm:pt modelId="{96375966-DFE1-48C7-92BF-0A54398A24B7}" type="pres">
      <dgm:prSet presAssocID="{529A7F51-85FB-43F0-852C-3CDD2DC91C96}" presName="sibTrans" presStyleCnt="0"/>
      <dgm:spPr/>
    </dgm:pt>
    <dgm:pt modelId="{5C953B18-0FAD-48B9-B7B1-3B8906EFC9E7}" type="pres">
      <dgm:prSet presAssocID="{1C49619A-E3D7-4FFB-A2DD-02406B49E311}" presName="node" presStyleLbl="node1" presStyleIdx="1" presStyleCnt="6">
        <dgm:presLayoutVars>
          <dgm:bulletEnabled val="1"/>
        </dgm:presLayoutVars>
      </dgm:prSet>
      <dgm:spPr/>
    </dgm:pt>
    <dgm:pt modelId="{ADDFCAC9-57CB-422C-A9E4-5BA5F43C6FBC}" type="pres">
      <dgm:prSet presAssocID="{4EA5A0E7-AE1D-410D-9359-4036AB5B0955}" presName="sibTrans" presStyleCnt="0"/>
      <dgm:spPr/>
    </dgm:pt>
    <dgm:pt modelId="{DD4B3B74-DE9A-4D03-9EEC-794702991FA5}" type="pres">
      <dgm:prSet presAssocID="{A9E0F1C5-CD71-49D5-99EB-D3E25540F018}" presName="node" presStyleLbl="node1" presStyleIdx="2" presStyleCnt="6">
        <dgm:presLayoutVars>
          <dgm:bulletEnabled val="1"/>
        </dgm:presLayoutVars>
      </dgm:prSet>
      <dgm:spPr/>
    </dgm:pt>
    <dgm:pt modelId="{B9FD7FEA-A83C-4418-9554-83B4ACAD6246}" type="pres">
      <dgm:prSet presAssocID="{1029D7B0-8E60-4F8B-9C2B-BCFF64996C81}" presName="sibTrans" presStyleCnt="0"/>
      <dgm:spPr/>
    </dgm:pt>
    <dgm:pt modelId="{6BAA9F65-C750-4FC4-BC7C-D1D374CBD051}" type="pres">
      <dgm:prSet presAssocID="{E2337F9C-D1F8-4BE5-9DF1-C00045241D10}" presName="node" presStyleLbl="node1" presStyleIdx="3" presStyleCnt="6">
        <dgm:presLayoutVars>
          <dgm:bulletEnabled val="1"/>
        </dgm:presLayoutVars>
      </dgm:prSet>
      <dgm:spPr/>
    </dgm:pt>
    <dgm:pt modelId="{004C53D4-0810-48CC-AD71-D61DBF0343E4}" type="pres">
      <dgm:prSet presAssocID="{614D96C4-2F21-4468-9DF7-024D4521FAEC}" presName="sibTrans" presStyleCnt="0"/>
      <dgm:spPr/>
    </dgm:pt>
    <dgm:pt modelId="{1AD7ACA0-D4DA-47FB-9243-DD171812B12A}" type="pres">
      <dgm:prSet presAssocID="{2C8138EB-76E3-48C7-AF44-F28CD2B4FDDC}" presName="node" presStyleLbl="node1" presStyleIdx="4" presStyleCnt="6">
        <dgm:presLayoutVars>
          <dgm:bulletEnabled val="1"/>
        </dgm:presLayoutVars>
      </dgm:prSet>
      <dgm:spPr/>
    </dgm:pt>
    <dgm:pt modelId="{B2DBF3C7-DC3B-475C-A31A-F2CE888F07A6}" type="pres">
      <dgm:prSet presAssocID="{1BA2B6BA-2C5E-48D7-B57B-B11FFEEC8BFA}" presName="sibTrans" presStyleCnt="0"/>
      <dgm:spPr/>
    </dgm:pt>
    <dgm:pt modelId="{4D32E93B-4C0E-42F4-AD1D-E2E62034595E}" type="pres">
      <dgm:prSet presAssocID="{80820DB1-43CD-491E-B6B4-53C064940438}" presName="node" presStyleLbl="node1" presStyleIdx="5" presStyleCnt="6">
        <dgm:presLayoutVars>
          <dgm:bulletEnabled val="1"/>
        </dgm:presLayoutVars>
      </dgm:prSet>
      <dgm:spPr/>
    </dgm:pt>
  </dgm:ptLst>
  <dgm:cxnLst>
    <dgm:cxn modelId="{5F2A7027-4158-4590-BAAC-51746B035EB1}" srcId="{EF710931-F6DE-447C-8B82-CD16FCCBB66A}" destId="{F9E1FDA1-E884-45CD-A7EB-33D75247545D}" srcOrd="0" destOrd="0" parTransId="{B220AFEB-3E30-4838-B618-FC01FCC7A1B2}" sibTransId="{529A7F51-85FB-43F0-852C-3CDD2DC91C96}"/>
    <dgm:cxn modelId="{9CCE662B-32A4-46E4-84EE-1361FAFA5F2E}" srcId="{EF710931-F6DE-447C-8B82-CD16FCCBB66A}" destId="{E2337F9C-D1F8-4BE5-9DF1-C00045241D10}" srcOrd="3" destOrd="0" parTransId="{3B65BA80-AC84-486D-A160-A0E572D1E370}" sibTransId="{614D96C4-2F21-4468-9DF7-024D4521FAEC}"/>
    <dgm:cxn modelId="{4A7D302D-D596-45B8-9F21-A353FF15C33D}" type="presOf" srcId="{A9E0F1C5-CD71-49D5-99EB-D3E25540F018}" destId="{DD4B3B74-DE9A-4D03-9EEC-794702991FA5}" srcOrd="0" destOrd="0" presId="urn:microsoft.com/office/officeart/2005/8/layout/default"/>
    <dgm:cxn modelId="{B249BE34-52E7-4AF4-A9C1-DB7FBFA56C49}" srcId="{EF710931-F6DE-447C-8B82-CD16FCCBB66A}" destId="{A9E0F1C5-CD71-49D5-99EB-D3E25540F018}" srcOrd="2" destOrd="0" parTransId="{6C923DDA-FC11-4EFD-BE5D-E8D14FF997CF}" sibTransId="{1029D7B0-8E60-4F8B-9C2B-BCFF64996C81}"/>
    <dgm:cxn modelId="{2F04CF34-AF87-4966-80C3-376CA11876CE}" type="presOf" srcId="{F9E1FDA1-E884-45CD-A7EB-33D75247545D}" destId="{337C02FA-19CD-4310-A73D-2A7374921198}" srcOrd="0" destOrd="0" presId="urn:microsoft.com/office/officeart/2005/8/layout/default"/>
    <dgm:cxn modelId="{B7545E39-7876-4A2A-B3AA-3519C479073A}" type="presOf" srcId="{EF710931-F6DE-447C-8B82-CD16FCCBB66A}" destId="{AFCCCB6B-86AB-4AD7-80A1-77B9D3CE8EAD}" srcOrd="0" destOrd="0" presId="urn:microsoft.com/office/officeart/2005/8/layout/default"/>
    <dgm:cxn modelId="{42DC6950-C960-41AF-93B5-DCD2FCA28D2A}" type="presOf" srcId="{80820DB1-43CD-491E-B6B4-53C064940438}" destId="{4D32E93B-4C0E-42F4-AD1D-E2E62034595E}" srcOrd="0" destOrd="0" presId="urn:microsoft.com/office/officeart/2005/8/layout/default"/>
    <dgm:cxn modelId="{69055853-EBC9-413E-B34C-6E183AB8316E}" srcId="{EF710931-F6DE-447C-8B82-CD16FCCBB66A}" destId="{1C49619A-E3D7-4FFB-A2DD-02406B49E311}" srcOrd="1" destOrd="0" parTransId="{D8704DB5-3154-4E71-8E04-96979C383C5B}" sibTransId="{4EA5A0E7-AE1D-410D-9359-4036AB5B0955}"/>
    <dgm:cxn modelId="{E19E64A0-2F08-48CA-A209-05BA77F7E995}" srcId="{EF710931-F6DE-447C-8B82-CD16FCCBB66A}" destId="{2C8138EB-76E3-48C7-AF44-F28CD2B4FDDC}" srcOrd="4" destOrd="0" parTransId="{19593043-C9DC-438E-913B-EA67E4F1949E}" sibTransId="{1BA2B6BA-2C5E-48D7-B57B-B11FFEEC8BFA}"/>
    <dgm:cxn modelId="{FEC519BF-CF95-4A8A-B856-4FFFE42F2729}" type="presOf" srcId="{1C49619A-E3D7-4FFB-A2DD-02406B49E311}" destId="{5C953B18-0FAD-48B9-B7B1-3B8906EFC9E7}" srcOrd="0" destOrd="0" presId="urn:microsoft.com/office/officeart/2005/8/layout/default"/>
    <dgm:cxn modelId="{F67F03E4-3A38-4ABD-9126-39CA980CAD00}" srcId="{EF710931-F6DE-447C-8B82-CD16FCCBB66A}" destId="{80820DB1-43CD-491E-B6B4-53C064940438}" srcOrd="5" destOrd="0" parTransId="{41507852-2040-4E77-909F-384AF53D9E55}" sibTransId="{F3E59542-E29A-4CC6-AD86-FF81C43E8934}"/>
    <dgm:cxn modelId="{9830B4EE-4060-4F6A-88D2-9B3CEC30C2B7}" type="presOf" srcId="{2C8138EB-76E3-48C7-AF44-F28CD2B4FDDC}" destId="{1AD7ACA0-D4DA-47FB-9243-DD171812B12A}" srcOrd="0" destOrd="0" presId="urn:microsoft.com/office/officeart/2005/8/layout/default"/>
    <dgm:cxn modelId="{579DCFF3-65F3-4937-BE9E-E9C73D8B51AC}" type="presOf" srcId="{E2337F9C-D1F8-4BE5-9DF1-C00045241D10}" destId="{6BAA9F65-C750-4FC4-BC7C-D1D374CBD051}" srcOrd="0" destOrd="0" presId="urn:microsoft.com/office/officeart/2005/8/layout/default"/>
    <dgm:cxn modelId="{E93EBFAC-6E49-4B90-9EE9-7AFF11C992EC}" type="presParOf" srcId="{AFCCCB6B-86AB-4AD7-80A1-77B9D3CE8EAD}" destId="{337C02FA-19CD-4310-A73D-2A7374921198}" srcOrd="0" destOrd="0" presId="urn:microsoft.com/office/officeart/2005/8/layout/default"/>
    <dgm:cxn modelId="{37817C5A-1020-4F00-ACAC-8CB8C62D777F}" type="presParOf" srcId="{AFCCCB6B-86AB-4AD7-80A1-77B9D3CE8EAD}" destId="{96375966-DFE1-48C7-92BF-0A54398A24B7}" srcOrd="1" destOrd="0" presId="urn:microsoft.com/office/officeart/2005/8/layout/default"/>
    <dgm:cxn modelId="{07A8334E-38C4-4F7D-B06F-F1627BA6E77E}" type="presParOf" srcId="{AFCCCB6B-86AB-4AD7-80A1-77B9D3CE8EAD}" destId="{5C953B18-0FAD-48B9-B7B1-3B8906EFC9E7}" srcOrd="2" destOrd="0" presId="urn:microsoft.com/office/officeart/2005/8/layout/default"/>
    <dgm:cxn modelId="{2F06BD62-090A-4E91-963D-3B1131590D06}" type="presParOf" srcId="{AFCCCB6B-86AB-4AD7-80A1-77B9D3CE8EAD}" destId="{ADDFCAC9-57CB-422C-A9E4-5BA5F43C6FBC}" srcOrd="3" destOrd="0" presId="urn:microsoft.com/office/officeart/2005/8/layout/default"/>
    <dgm:cxn modelId="{D0CA8D13-F009-49F8-9D2D-0C8B1D14D900}" type="presParOf" srcId="{AFCCCB6B-86AB-4AD7-80A1-77B9D3CE8EAD}" destId="{DD4B3B74-DE9A-4D03-9EEC-794702991FA5}" srcOrd="4" destOrd="0" presId="urn:microsoft.com/office/officeart/2005/8/layout/default"/>
    <dgm:cxn modelId="{32F03B75-5A78-412C-93C6-EE385B1F8AA1}" type="presParOf" srcId="{AFCCCB6B-86AB-4AD7-80A1-77B9D3CE8EAD}" destId="{B9FD7FEA-A83C-4418-9554-83B4ACAD6246}" srcOrd="5" destOrd="0" presId="urn:microsoft.com/office/officeart/2005/8/layout/default"/>
    <dgm:cxn modelId="{CE0573DF-9E87-496B-8F7B-8D64C9985A12}" type="presParOf" srcId="{AFCCCB6B-86AB-4AD7-80A1-77B9D3CE8EAD}" destId="{6BAA9F65-C750-4FC4-BC7C-D1D374CBD051}" srcOrd="6" destOrd="0" presId="urn:microsoft.com/office/officeart/2005/8/layout/default"/>
    <dgm:cxn modelId="{BAC952A4-968B-4A79-800D-E3566E4BC903}" type="presParOf" srcId="{AFCCCB6B-86AB-4AD7-80A1-77B9D3CE8EAD}" destId="{004C53D4-0810-48CC-AD71-D61DBF0343E4}" srcOrd="7" destOrd="0" presId="urn:microsoft.com/office/officeart/2005/8/layout/default"/>
    <dgm:cxn modelId="{6F62CFFB-440D-42F2-B30D-22246F071141}" type="presParOf" srcId="{AFCCCB6B-86AB-4AD7-80A1-77B9D3CE8EAD}" destId="{1AD7ACA0-D4DA-47FB-9243-DD171812B12A}" srcOrd="8" destOrd="0" presId="urn:microsoft.com/office/officeart/2005/8/layout/default"/>
    <dgm:cxn modelId="{19DAC5D9-68F3-40A8-BD29-FD510A005B05}" type="presParOf" srcId="{AFCCCB6B-86AB-4AD7-80A1-77B9D3CE8EAD}" destId="{B2DBF3C7-DC3B-475C-A31A-F2CE888F07A6}" srcOrd="9" destOrd="0" presId="urn:microsoft.com/office/officeart/2005/8/layout/default"/>
    <dgm:cxn modelId="{B76927F4-B217-4841-BEB1-B5EFEB1CB5EA}" type="presParOf" srcId="{AFCCCB6B-86AB-4AD7-80A1-77B9D3CE8EAD}" destId="{4D32E93B-4C0E-42F4-AD1D-E2E62034595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D3D8CA-9609-42BB-A9FC-64055BDEC0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E86E1C5-E870-49CE-95D3-684CD13FC217}">
      <dgm:prSet phldrT="[Text]"/>
      <dgm:spPr/>
      <dgm:t>
        <a:bodyPr/>
        <a:lstStyle/>
        <a:p>
          <a:r>
            <a:rPr lang="en-GB" dirty="0"/>
            <a:t>Negative externalities of funding liquidity stress</a:t>
          </a:r>
        </a:p>
      </dgm:t>
    </dgm:pt>
    <dgm:pt modelId="{23083061-ABA8-4183-9FBF-C7E72E68D70F}" type="parTrans" cxnId="{8646A919-C19F-48C9-9F03-04927B30F192}">
      <dgm:prSet/>
      <dgm:spPr/>
      <dgm:t>
        <a:bodyPr/>
        <a:lstStyle/>
        <a:p>
          <a:endParaRPr lang="en-GB"/>
        </a:p>
      </dgm:t>
    </dgm:pt>
    <dgm:pt modelId="{38AD3056-AE55-467A-908B-0464240900EE}" type="sibTrans" cxnId="{8646A919-C19F-48C9-9F03-04927B30F192}">
      <dgm:prSet/>
      <dgm:spPr/>
      <dgm:t>
        <a:bodyPr/>
        <a:lstStyle/>
        <a:p>
          <a:endParaRPr lang="en-GB"/>
        </a:p>
      </dgm:t>
    </dgm:pt>
    <dgm:pt modelId="{65183BC0-FE43-49D6-AE0F-B3BD99B73D81}">
      <dgm:prSet/>
      <dgm:spPr/>
      <dgm:t>
        <a:bodyPr/>
        <a:lstStyle/>
        <a:p>
          <a:r>
            <a:rPr lang="en-GB" dirty="0"/>
            <a:t>To keep banks functioning to prevent deflation</a:t>
          </a:r>
        </a:p>
      </dgm:t>
    </dgm:pt>
    <dgm:pt modelId="{EF05DA02-536C-4D0C-9B75-E1075950DEF8}" type="parTrans" cxnId="{C50E2639-C473-4712-A580-1A79015167D3}">
      <dgm:prSet/>
      <dgm:spPr/>
      <dgm:t>
        <a:bodyPr/>
        <a:lstStyle/>
        <a:p>
          <a:endParaRPr lang="en-GB"/>
        </a:p>
      </dgm:t>
    </dgm:pt>
    <dgm:pt modelId="{758AE729-29A4-4B18-A214-DC410FD97992}" type="sibTrans" cxnId="{C50E2639-C473-4712-A580-1A79015167D3}">
      <dgm:prSet/>
      <dgm:spPr/>
      <dgm:t>
        <a:bodyPr/>
        <a:lstStyle/>
        <a:p>
          <a:endParaRPr lang="en-GB"/>
        </a:p>
      </dgm:t>
    </dgm:pt>
    <dgm:pt modelId="{8747D79E-2EEA-48B9-80E3-4620EAD67F40}">
      <dgm:prSet/>
      <dgm:spPr/>
      <dgm:t>
        <a:bodyPr/>
        <a:lstStyle/>
        <a:p>
          <a:r>
            <a:rPr lang="en-GB" dirty="0"/>
            <a:t>Only central banks have unlimited liquidity</a:t>
          </a:r>
        </a:p>
      </dgm:t>
    </dgm:pt>
    <dgm:pt modelId="{99B88D12-A23B-4B5B-8171-F21CBAE1DAF1}" type="parTrans" cxnId="{711C634B-9756-4E05-B543-93CD990A6839}">
      <dgm:prSet/>
      <dgm:spPr/>
      <dgm:t>
        <a:bodyPr/>
        <a:lstStyle/>
        <a:p>
          <a:endParaRPr lang="en-GB"/>
        </a:p>
      </dgm:t>
    </dgm:pt>
    <dgm:pt modelId="{412B9A31-3406-420A-BA71-C861401DA435}" type="sibTrans" cxnId="{711C634B-9756-4E05-B543-93CD990A6839}">
      <dgm:prSet/>
      <dgm:spPr/>
      <dgm:t>
        <a:bodyPr/>
        <a:lstStyle/>
        <a:p>
          <a:endParaRPr lang="en-GB"/>
        </a:p>
      </dgm:t>
    </dgm:pt>
    <dgm:pt modelId="{01A3DE71-E64C-4D8C-9066-F5301E20499E}">
      <dgm:prSet/>
      <dgm:spPr/>
      <dgm:t>
        <a:bodyPr/>
        <a:lstStyle/>
        <a:p>
          <a:r>
            <a:rPr lang="en-GB" dirty="0"/>
            <a:t>Central banks have better information</a:t>
          </a:r>
        </a:p>
      </dgm:t>
    </dgm:pt>
    <dgm:pt modelId="{ACC18383-73F7-4630-A4DF-BD25EF8FDCE3}" type="parTrans" cxnId="{52B50A4F-E3B2-44DB-B949-978D09691166}">
      <dgm:prSet/>
      <dgm:spPr/>
      <dgm:t>
        <a:bodyPr/>
        <a:lstStyle/>
        <a:p>
          <a:endParaRPr lang="en-GB"/>
        </a:p>
      </dgm:t>
    </dgm:pt>
    <dgm:pt modelId="{BFA4AFC8-0AAA-41AB-8669-80DE6C7B3C62}" type="sibTrans" cxnId="{52B50A4F-E3B2-44DB-B949-978D09691166}">
      <dgm:prSet/>
      <dgm:spPr/>
      <dgm:t>
        <a:bodyPr/>
        <a:lstStyle/>
        <a:p>
          <a:endParaRPr lang="en-GB"/>
        </a:p>
      </dgm:t>
    </dgm:pt>
    <dgm:pt modelId="{DC436A89-D9E5-4C53-A823-DC15A85F2A4A}">
      <dgm:prSet/>
      <dgm:spPr/>
      <dgm:t>
        <a:bodyPr/>
        <a:lstStyle/>
        <a:p>
          <a:r>
            <a:rPr lang="en-GB" dirty="0"/>
            <a:t>Haircuts are an effective tool</a:t>
          </a:r>
        </a:p>
      </dgm:t>
    </dgm:pt>
    <dgm:pt modelId="{65347C9C-AA44-4031-AC75-58F7C39D4601}" type="parTrans" cxnId="{91ECF057-97B4-438A-AD88-5210D5D1D0DD}">
      <dgm:prSet/>
      <dgm:spPr/>
      <dgm:t>
        <a:bodyPr/>
        <a:lstStyle/>
        <a:p>
          <a:endParaRPr lang="en-GB"/>
        </a:p>
      </dgm:t>
    </dgm:pt>
    <dgm:pt modelId="{E433F0E9-3B4D-400B-A5F5-956DFF53CB46}" type="sibTrans" cxnId="{91ECF057-97B4-438A-AD88-5210D5D1D0DD}">
      <dgm:prSet/>
      <dgm:spPr/>
      <dgm:t>
        <a:bodyPr/>
        <a:lstStyle/>
        <a:p>
          <a:endParaRPr lang="en-GB"/>
        </a:p>
      </dgm:t>
    </dgm:pt>
    <dgm:pt modelId="{6AB89FD0-1DD7-4385-856F-104E4D71F750}" type="pres">
      <dgm:prSet presAssocID="{07D3D8CA-9609-42BB-A9FC-64055BDEC088}" presName="diagram" presStyleCnt="0">
        <dgm:presLayoutVars>
          <dgm:dir/>
          <dgm:resizeHandles val="exact"/>
        </dgm:presLayoutVars>
      </dgm:prSet>
      <dgm:spPr/>
    </dgm:pt>
    <dgm:pt modelId="{A340D98A-F8E6-45A5-9B77-5BDB1C1423B3}" type="pres">
      <dgm:prSet presAssocID="{9E86E1C5-E870-49CE-95D3-684CD13FC217}" presName="node" presStyleLbl="node1" presStyleIdx="0" presStyleCnt="5">
        <dgm:presLayoutVars>
          <dgm:bulletEnabled val="1"/>
        </dgm:presLayoutVars>
      </dgm:prSet>
      <dgm:spPr/>
    </dgm:pt>
    <dgm:pt modelId="{84D89322-8596-4C16-8513-F4028678D97B}" type="pres">
      <dgm:prSet presAssocID="{38AD3056-AE55-467A-908B-0464240900EE}" presName="sibTrans" presStyleCnt="0"/>
      <dgm:spPr/>
    </dgm:pt>
    <dgm:pt modelId="{44A5454B-CE03-4B87-B40A-61AF9F2A9DD8}" type="pres">
      <dgm:prSet presAssocID="{65183BC0-FE43-49D6-AE0F-B3BD99B73D81}" presName="node" presStyleLbl="node1" presStyleIdx="1" presStyleCnt="5">
        <dgm:presLayoutVars>
          <dgm:bulletEnabled val="1"/>
        </dgm:presLayoutVars>
      </dgm:prSet>
      <dgm:spPr/>
    </dgm:pt>
    <dgm:pt modelId="{9CB41210-401C-4222-9DD3-1FD38327684B}" type="pres">
      <dgm:prSet presAssocID="{758AE729-29A4-4B18-A214-DC410FD97992}" presName="sibTrans" presStyleCnt="0"/>
      <dgm:spPr/>
    </dgm:pt>
    <dgm:pt modelId="{ABB5E2FA-CCFE-469E-A169-FE22DFC81D4C}" type="pres">
      <dgm:prSet presAssocID="{8747D79E-2EEA-48B9-80E3-4620EAD67F40}" presName="node" presStyleLbl="node1" presStyleIdx="2" presStyleCnt="5">
        <dgm:presLayoutVars>
          <dgm:bulletEnabled val="1"/>
        </dgm:presLayoutVars>
      </dgm:prSet>
      <dgm:spPr/>
    </dgm:pt>
    <dgm:pt modelId="{60312B9D-A1D2-43C8-B6AC-34BB159D8D97}" type="pres">
      <dgm:prSet presAssocID="{412B9A31-3406-420A-BA71-C861401DA435}" presName="sibTrans" presStyleCnt="0"/>
      <dgm:spPr/>
    </dgm:pt>
    <dgm:pt modelId="{C0BEEF1C-F576-414E-B52E-BD11FEB985F4}" type="pres">
      <dgm:prSet presAssocID="{01A3DE71-E64C-4D8C-9066-F5301E20499E}" presName="node" presStyleLbl="node1" presStyleIdx="3" presStyleCnt="5">
        <dgm:presLayoutVars>
          <dgm:bulletEnabled val="1"/>
        </dgm:presLayoutVars>
      </dgm:prSet>
      <dgm:spPr/>
    </dgm:pt>
    <dgm:pt modelId="{DE9E96AF-AAC2-41C0-B411-92A1FE59F80F}" type="pres">
      <dgm:prSet presAssocID="{BFA4AFC8-0AAA-41AB-8669-80DE6C7B3C62}" presName="sibTrans" presStyleCnt="0"/>
      <dgm:spPr/>
    </dgm:pt>
    <dgm:pt modelId="{F1B03EE5-F747-42FA-B7B2-C90C0ABC0CCB}" type="pres">
      <dgm:prSet presAssocID="{DC436A89-D9E5-4C53-A823-DC15A85F2A4A}" presName="node" presStyleLbl="node1" presStyleIdx="4" presStyleCnt="5">
        <dgm:presLayoutVars>
          <dgm:bulletEnabled val="1"/>
        </dgm:presLayoutVars>
      </dgm:prSet>
      <dgm:spPr/>
    </dgm:pt>
  </dgm:ptLst>
  <dgm:cxnLst>
    <dgm:cxn modelId="{8646A919-C19F-48C9-9F03-04927B30F192}" srcId="{07D3D8CA-9609-42BB-A9FC-64055BDEC088}" destId="{9E86E1C5-E870-49CE-95D3-684CD13FC217}" srcOrd="0" destOrd="0" parTransId="{23083061-ABA8-4183-9FBF-C7E72E68D70F}" sibTransId="{38AD3056-AE55-467A-908B-0464240900EE}"/>
    <dgm:cxn modelId="{BD4DF61B-2ACA-4BAA-89D6-50FBD03CB7FC}" type="presOf" srcId="{65183BC0-FE43-49D6-AE0F-B3BD99B73D81}" destId="{44A5454B-CE03-4B87-B40A-61AF9F2A9DD8}" srcOrd="0" destOrd="0" presId="urn:microsoft.com/office/officeart/2005/8/layout/default"/>
    <dgm:cxn modelId="{C50E2639-C473-4712-A580-1A79015167D3}" srcId="{07D3D8CA-9609-42BB-A9FC-64055BDEC088}" destId="{65183BC0-FE43-49D6-AE0F-B3BD99B73D81}" srcOrd="1" destOrd="0" parTransId="{EF05DA02-536C-4D0C-9B75-E1075950DEF8}" sibTransId="{758AE729-29A4-4B18-A214-DC410FD97992}"/>
    <dgm:cxn modelId="{711C634B-9756-4E05-B543-93CD990A6839}" srcId="{07D3D8CA-9609-42BB-A9FC-64055BDEC088}" destId="{8747D79E-2EEA-48B9-80E3-4620EAD67F40}" srcOrd="2" destOrd="0" parTransId="{99B88D12-A23B-4B5B-8171-F21CBAE1DAF1}" sibTransId="{412B9A31-3406-420A-BA71-C861401DA435}"/>
    <dgm:cxn modelId="{52B50A4F-E3B2-44DB-B949-978D09691166}" srcId="{07D3D8CA-9609-42BB-A9FC-64055BDEC088}" destId="{01A3DE71-E64C-4D8C-9066-F5301E20499E}" srcOrd="3" destOrd="0" parTransId="{ACC18383-73F7-4630-A4DF-BD25EF8FDCE3}" sibTransId="{BFA4AFC8-0AAA-41AB-8669-80DE6C7B3C62}"/>
    <dgm:cxn modelId="{899B2973-1C89-4C01-81FA-E71DF1306250}" type="presOf" srcId="{8747D79E-2EEA-48B9-80E3-4620EAD67F40}" destId="{ABB5E2FA-CCFE-469E-A169-FE22DFC81D4C}" srcOrd="0" destOrd="0" presId="urn:microsoft.com/office/officeart/2005/8/layout/default"/>
    <dgm:cxn modelId="{4D105357-900A-49AA-98DE-4BA6856267B8}" type="presOf" srcId="{9E86E1C5-E870-49CE-95D3-684CD13FC217}" destId="{A340D98A-F8E6-45A5-9B77-5BDB1C1423B3}" srcOrd="0" destOrd="0" presId="urn:microsoft.com/office/officeart/2005/8/layout/default"/>
    <dgm:cxn modelId="{91ECF057-97B4-438A-AD88-5210D5D1D0DD}" srcId="{07D3D8CA-9609-42BB-A9FC-64055BDEC088}" destId="{DC436A89-D9E5-4C53-A823-DC15A85F2A4A}" srcOrd="4" destOrd="0" parTransId="{65347C9C-AA44-4031-AC75-58F7C39D4601}" sibTransId="{E433F0E9-3B4D-400B-A5F5-956DFF53CB46}"/>
    <dgm:cxn modelId="{5A77B392-6012-4A64-AA8E-E809E9AFDA5C}" type="presOf" srcId="{DC436A89-D9E5-4C53-A823-DC15A85F2A4A}" destId="{F1B03EE5-F747-42FA-B7B2-C90C0ABC0CCB}" srcOrd="0" destOrd="0" presId="urn:microsoft.com/office/officeart/2005/8/layout/default"/>
    <dgm:cxn modelId="{80AE15B0-C771-4291-B226-A58FAE97DAF4}" type="presOf" srcId="{07D3D8CA-9609-42BB-A9FC-64055BDEC088}" destId="{6AB89FD0-1DD7-4385-856F-104E4D71F750}" srcOrd="0" destOrd="0" presId="urn:microsoft.com/office/officeart/2005/8/layout/default"/>
    <dgm:cxn modelId="{ACD7B2C9-7AD2-415E-BE9E-E5BFC127DF77}" type="presOf" srcId="{01A3DE71-E64C-4D8C-9066-F5301E20499E}" destId="{C0BEEF1C-F576-414E-B52E-BD11FEB985F4}" srcOrd="0" destOrd="0" presId="urn:microsoft.com/office/officeart/2005/8/layout/default"/>
    <dgm:cxn modelId="{C4C957AE-DBFC-479C-A07C-27FA635E007D}" type="presParOf" srcId="{6AB89FD0-1DD7-4385-856F-104E4D71F750}" destId="{A340D98A-F8E6-45A5-9B77-5BDB1C1423B3}" srcOrd="0" destOrd="0" presId="urn:microsoft.com/office/officeart/2005/8/layout/default"/>
    <dgm:cxn modelId="{D5504F14-E178-461F-9EB7-74A45C8814BC}" type="presParOf" srcId="{6AB89FD0-1DD7-4385-856F-104E4D71F750}" destId="{84D89322-8596-4C16-8513-F4028678D97B}" srcOrd="1" destOrd="0" presId="urn:microsoft.com/office/officeart/2005/8/layout/default"/>
    <dgm:cxn modelId="{D22C9F29-610D-4719-BDB2-FF10F5C16DA8}" type="presParOf" srcId="{6AB89FD0-1DD7-4385-856F-104E4D71F750}" destId="{44A5454B-CE03-4B87-B40A-61AF9F2A9DD8}" srcOrd="2" destOrd="0" presId="urn:microsoft.com/office/officeart/2005/8/layout/default"/>
    <dgm:cxn modelId="{C9F5ED85-FB27-45CF-8FC0-49C2ACF82335}" type="presParOf" srcId="{6AB89FD0-1DD7-4385-856F-104E4D71F750}" destId="{9CB41210-401C-4222-9DD3-1FD38327684B}" srcOrd="3" destOrd="0" presId="urn:microsoft.com/office/officeart/2005/8/layout/default"/>
    <dgm:cxn modelId="{E6286286-7A1D-469A-89D9-66BF51CC3F96}" type="presParOf" srcId="{6AB89FD0-1DD7-4385-856F-104E4D71F750}" destId="{ABB5E2FA-CCFE-469E-A169-FE22DFC81D4C}" srcOrd="4" destOrd="0" presId="urn:microsoft.com/office/officeart/2005/8/layout/default"/>
    <dgm:cxn modelId="{8C1D4EF0-42D8-4779-9001-FC6D85466918}" type="presParOf" srcId="{6AB89FD0-1DD7-4385-856F-104E4D71F750}" destId="{60312B9D-A1D2-43C8-B6AC-34BB159D8D97}" srcOrd="5" destOrd="0" presId="urn:microsoft.com/office/officeart/2005/8/layout/default"/>
    <dgm:cxn modelId="{CD41FAEB-84E7-4D64-9CB7-60FB781B0085}" type="presParOf" srcId="{6AB89FD0-1DD7-4385-856F-104E4D71F750}" destId="{C0BEEF1C-F576-414E-B52E-BD11FEB985F4}" srcOrd="6" destOrd="0" presId="urn:microsoft.com/office/officeart/2005/8/layout/default"/>
    <dgm:cxn modelId="{E0A10BDC-14BE-4EC3-A8BD-ECD193148D0D}" type="presParOf" srcId="{6AB89FD0-1DD7-4385-856F-104E4D71F750}" destId="{DE9E96AF-AAC2-41C0-B411-92A1FE59F80F}" srcOrd="7" destOrd="0" presId="urn:microsoft.com/office/officeart/2005/8/layout/default"/>
    <dgm:cxn modelId="{AE302C72-034A-4805-BC30-8583D124C57D}" type="presParOf" srcId="{6AB89FD0-1DD7-4385-856F-104E4D71F750}" destId="{F1B03EE5-F747-42FA-B7B2-C90C0ABC0CC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D8186B-A522-46A9-ACDD-07F0672676C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1E94ED4B-E7EB-439F-AD0E-409CD096FB4D}">
      <dgm:prSet phldrT="[Text]"/>
      <dgm:spPr/>
      <dgm:t>
        <a:bodyPr/>
        <a:lstStyle/>
        <a:p>
          <a:r>
            <a:rPr lang="en-GB" dirty="0"/>
            <a:t>Central bank policies</a:t>
          </a:r>
        </a:p>
      </dgm:t>
    </dgm:pt>
    <dgm:pt modelId="{5882B806-3713-41A3-AE18-4E7DF01B9AAA}" type="parTrans" cxnId="{8685F076-53B1-426A-9F65-A01574FACBA6}">
      <dgm:prSet/>
      <dgm:spPr/>
      <dgm:t>
        <a:bodyPr/>
        <a:lstStyle/>
        <a:p>
          <a:endParaRPr lang="en-GB"/>
        </a:p>
      </dgm:t>
    </dgm:pt>
    <dgm:pt modelId="{757894BE-84E1-49FD-9914-5D037A28BB6D}" type="sibTrans" cxnId="{8685F076-53B1-426A-9F65-A01574FACBA6}">
      <dgm:prSet/>
      <dgm:spPr/>
      <dgm:t>
        <a:bodyPr/>
        <a:lstStyle/>
        <a:p>
          <a:endParaRPr lang="en-GB"/>
        </a:p>
      </dgm:t>
    </dgm:pt>
    <dgm:pt modelId="{CD00E8BB-D3B2-4AEC-A735-723B76BE3C09}">
      <dgm:prSet phldrT="[Text]"/>
      <dgm:spPr/>
      <dgm:t>
        <a:bodyPr/>
        <a:lstStyle/>
        <a:p>
          <a:r>
            <a:rPr lang="en-GB" dirty="0"/>
            <a:t>Monetary policy</a:t>
          </a:r>
        </a:p>
      </dgm:t>
    </dgm:pt>
    <dgm:pt modelId="{1B138543-11CA-4E89-BF55-8E33ED9B84A9}" type="parTrans" cxnId="{B2DBC5B5-4E56-45D9-8D99-A1C8E7F2FB71}">
      <dgm:prSet/>
      <dgm:spPr/>
      <dgm:t>
        <a:bodyPr/>
        <a:lstStyle/>
        <a:p>
          <a:endParaRPr lang="en-GB"/>
        </a:p>
      </dgm:t>
    </dgm:pt>
    <dgm:pt modelId="{441E8092-2876-4ECD-A8E7-C914250ED161}" type="sibTrans" cxnId="{B2DBC5B5-4E56-45D9-8D99-A1C8E7F2FB71}">
      <dgm:prSet/>
      <dgm:spPr/>
      <dgm:t>
        <a:bodyPr/>
        <a:lstStyle/>
        <a:p>
          <a:endParaRPr lang="en-GB"/>
        </a:p>
      </dgm:t>
    </dgm:pt>
    <dgm:pt modelId="{B16F6F6F-C665-41F5-BB11-AF3730A40493}">
      <dgm:prSet phldrT="[Text]"/>
      <dgm:spPr/>
      <dgm:t>
        <a:bodyPr/>
        <a:lstStyle/>
        <a:p>
          <a:r>
            <a:rPr lang="en-GB" dirty="0"/>
            <a:t>Lender of last resort policies</a:t>
          </a:r>
        </a:p>
      </dgm:t>
    </dgm:pt>
    <dgm:pt modelId="{A9C423B0-A3FF-43F4-8460-C9C1F19B7798}" type="parTrans" cxnId="{7A683CFF-EEC1-499E-A95E-78FCB43542CA}">
      <dgm:prSet/>
      <dgm:spPr/>
      <dgm:t>
        <a:bodyPr/>
        <a:lstStyle/>
        <a:p>
          <a:endParaRPr lang="en-GB"/>
        </a:p>
      </dgm:t>
    </dgm:pt>
    <dgm:pt modelId="{3D2C8B68-4FDA-4E07-91A6-BAA81F302043}" type="sibTrans" cxnId="{7A683CFF-EEC1-499E-A95E-78FCB43542CA}">
      <dgm:prSet/>
      <dgm:spPr/>
      <dgm:t>
        <a:bodyPr/>
        <a:lstStyle/>
        <a:p>
          <a:endParaRPr lang="en-GB"/>
        </a:p>
      </dgm:t>
    </dgm:pt>
    <dgm:pt modelId="{78ABDB7B-D837-4358-A42D-CFC74290DAEE}">
      <dgm:prSet phldrT="[Text]"/>
      <dgm:spPr/>
      <dgm:t>
        <a:bodyPr/>
        <a:lstStyle/>
        <a:p>
          <a:r>
            <a:rPr lang="en-GB" dirty="0"/>
            <a:t>Conventional</a:t>
          </a:r>
        </a:p>
      </dgm:t>
    </dgm:pt>
    <dgm:pt modelId="{09067F1F-A735-40C4-BE8B-56E896EB7591}" type="parTrans" cxnId="{8BBA0974-7395-446B-AA6C-C37843A54F09}">
      <dgm:prSet/>
      <dgm:spPr/>
      <dgm:t>
        <a:bodyPr/>
        <a:lstStyle/>
        <a:p>
          <a:endParaRPr lang="en-GB"/>
        </a:p>
      </dgm:t>
    </dgm:pt>
    <dgm:pt modelId="{F8025FF4-15CA-4217-B208-6FD731325BB2}" type="sibTrans" cxnId="{8BBA0974-7395-446B-AA6C-C37843A54F09}">
      <dgm:prSet/>
      <dgm:spPr/>
      <dgm:t>
        <a:bodyPr/>
        <a:lstStyle/>
        <a:p>
          <a:endParaRPr lang="en-GB"/>
        </a:p>
      </dgm:t>
    </dgm:pt>
    <dgm:pt modelId="{9EEB921B-1D5C-4C38-A09B-6CE0D3E27A07}">
      <dgm:prSet phldrT="[Text]"/>
      <dgm:spPr/>
      <dgm:t>
        <a:bodyPr/>
        <a:lstStyle/>
        <a:p>
          <a:r>
            <a:rPr lang="en-GB" dirty="0"/>
            <a:t>Unconventional</a:t>
          </a:r>
        </a:p>
      </dgm:t>
    </dgm:pt>
    <dgm:pt modelId="{2C267089-F853-4387-BA7E-1DF88469A4F7}" type="parTrans" cxnId="{5DECCD77-AE2C-4623-8B4E-18EB0E9174DA}">
      <dgm:prSet/>
      <dgm:spPr/>
      <dgm:t>
        <a:bodyPr/>
        <a:lstStyle/>
        <a:p>
          <a:endParaRPr lang="en-GB"/>
        </a:p>
      </dgm:t>
    </dgm:pt>
    <dgm:pt modelId="{CFAEB27F-F2C3-4D46-AB72-702AFC744391}" type="sibTrans" cxnId="{5DECCD77-AE2C-4623-8B4E-18EB0E9174DA}">
      <dgm:prSet/>
      <dgm:spPr/>
      <dgm:t>
        <a:bodyPr/>
        <a:lstStyle/>
        <a:p>
          <a:endParaRPr lang="en-GB"/>
        </a:p>
      </dgm:t>
    </dgm:pt>
    <dgm:pt modelId="{8FDD4D25-4894-4946-9B2C-9003759475DC}" type="pres">
      <dgm:prSet presAssocID="{92D8186B-A522-46A9-ACDD-07F0672676C6}" presName="mainComposite" presStyleCnt="0">
        <dgm:presLayoutVars>
          <dgm:chPref val="1"/>
          <dgm:dir/>
          <dgm:animOne val="branch"/>
          <dgm:animLvl val="lvl"/>
          <dgm:resizeHandles val="exact"/>
        </dgm:presLayoutVars>
      </dgm:prSet>
      <dgm:spPr/>
    </dgm:pt>
    <dgm:pt modelId="{BE9F4BED-CBC8-4B0E-9FCB-B8D57B11A6CC}" type="pres">
      <dgm:prSet presAssocID="{92D8186B-A522-46A9-ACDD-07F0672676C6}" presName="hierFlow" presStyleCnt="0"/>
      <dgm:spPr/>
    </dgm:pt>
    <dgm:pt modelId="{2309BFC6-F710-4B1B-B060-8629A8B9276C}" type="pres">
      <dgm:prSet presAssocID="{92D8186B-A522-46A9-ACDD-07F0672676C6}" presName="hierChild1" presStyleCnt="0">
        <dgm:presLayoutVars>
          <dgm:chPref val="1"/>
          <dgm:animOne val="branch"/>
          <dgm:animLvl val="lvl"/>
        </dgm:presLayoutVars>
      </dgm:prSet>
      <dgm:spPr/>
    </dgm:pt>
    <dgm:pt modelId="{EC07CF90-385B-4CD3-AEAD-CBCD2DE407CB}" type="pres">
      <dgm:prSet presAssocID="{1E94ED4B-E7EB-439F-AD0E-409CD096FB4D}" presName="Name14" presStyleCnt="0"/>
      <dgm:spPr/>
    </dgm:pt>
    <dgm:pt modelId="{F4069BA1-C3CA-459C-992A-F4D9A26D36F4}" type="pres">
      <dgm:prSet presAssocID="{1E94ED4B-E7EB-439F-AD0E-409CD096FB4D}" presName="level1Shape" presStyleLbl="node0" presStyleIdx="0" presStyleCnt="1">
        <dgm:presLayoutVars>
          <dgm:chPref val="3"/>
        </dgm:presLayoutVars>
      </dgm:prSet>
      <dgm:spPr/>
    </dgm:pt>
    <dgm:pt modelId="{2B4B6363-4C14-411E-A774-3B33AD219731}" type="pres">
      <dgm:prSet presAssocID="{1E94ED4B-E7EB-439F-AD0E-409CD096FB4D}" presName="hierChild2" presStyleCnt="0"/>
      <dgm:spPr/>
    </dgm:pt>
    <dgm:pt modelId="{9BF29CEE-7E64-4DA4-A30F-59CFE02E0D1F}" type="pres">
      <dgm:prSet presAssocID="{1B138543-11CA-4E89-BF55-8E33ED9B84A9}" presName="Name19" presStyleLbl="parChTrans1D2" presStyleIdx="0" presStyleCnt="2"/>
      <dgm:spPr/>
    </dgm:pt>
    <dgm:pt modelId="{830683EA-1458-40E7-AE6B-A4FDAAB8AA39}" type="pres">
      <dgm:prSet presAssocID="{CD00E8BB-D3B2-4AEC-A735-723B76BE3C09}" presName="Name21" presStyleCnt="0"/>
      <dgm:spPr/>
    </dgm:pt>
    <dgm:pt modelId="{05C508FC-5841-4C57-BD70-65496A09BA4F}" type="pres">
      <dgm:prSet presAssocID="{CD00E8BB-D3B2-4AEC-A735-723B76BE3C09}" presName="level2Shape" presStyleLbl="node2" presStyleIdx="0" presStyleCnt="2"/>
      <dgm:spPr/>
    </dgm:pt>
    <dgm:pt modelId="{9D865ABB-5B1D-4346-853F-C53DE32E3FC1}" type="pres">
      <dgm:prSet presAssocID="{CD00E8BB-D3B2-4AEC-A735-723B76BE3C09}" presName="hierChild3" presStyleCnt="0"/>
      <dgm:spPr/>
    </dgm:pt>
    <dgm:pt modelId="{31CE79D6-42C2-46D8-A518-A08F35FE51E4}" type="pres">
      <dgm:prSet presAssocID="{09067F1F-A735-40C4-BE8B-56E896EB7591}" presName="Name19" presStyleLbl="parChTrans1D3" presStyleIdx="0" presStyleCnt="2"/>
      <dgm:spPr/>
    </dgm:pt>
    <dgm:pt modelId="{3C9035EE-80EC-4CDE-B82B-63909BDD5316}" type="pres">
      <dgm:prSet presAssocID="{78ABDB7B-D837-4358-A42D-CFC74290DAEE}" presName="Name21" presStyleCnt="0"/>
      <dgm:spPr/>
    </dgm:pt>
    <dgm:pt modelId="{7EFDB063-B91D-43CE-9CD4-EFC4A2C205B1}" type="pres">
      <dgm:prSet presAssocID="{78ABDB7B-D837-4358-A42D-CFC74290DAEE}" presName="level2Shape" presStyleLbl="node3" presStyleIdx="0" presStyleCnt="2"/>
      <dgm:spPr/>
    </dgm:pt>
    <dgm:pt modelId="{45BD2CEC-90A7-46F3-9BAF-D053708B38ED}" type="pres">
      <dgm:prSet presAssocID="{78ABDB7B-D837-4358-A42D-CFC74290DAEE}" presName="hierChild3" presStyleCnt="0"/>
      <dgm:spPr/>
    </dgm:pt>
    <dgm:pt modelId="{6BC6E77E-92DF-44C3-96CE-AC912DA7D5C2}" type="pres">
      <dgm:prSet presAssocID="{2C267089-F853-4387-BA7E-1DF88469A4F7}" presName="Name19" presStyleLbl="parChTrans1D3" presStyleIdx="1" presStyleCnt="2"/>
      <dgm:spPr/>
    </dgm:pt>
    <dgm:pt modelId="{AB7A4C48-C5C3-417C-82DE-55209EBF145D}" type="pres">
      <dgm:prSet presAssocID="{9EEB921B-1D5C-4C38-A09B-6CE0D3E27A07}" presName="Name21" presStyleCnt="0"/>
      <dgm:spPr/>
    </dgm:pt>
    <dgm:pt modelId="{3B22FC8B-FAA2-4DA5-80A2-EB8E7B96166C}" type="pres">
      <dgm:prSet presAssocID="{9EEB921B-1D5C-4C38-A09B-6CE0D3E27A07}" presName="level2Shape" presStyleLbl="node3" presStyleIdx="1" presStyleCnt="2"/>
      <dgm:spPr/>
    </dgm:pt>
    <dgm:pt modelId="{BB3A8A2E-1E09-41C4-B7BA-7D883916E973}" type="pres">
      <dgm:prSet presAssocID="{9EEB921B-1D5C-4C38-A09B-6CE0D3E27A07}" presName="hierChild3" presStyleCnt="0"/>
      <dgm:spPr/>
    </dgm:pt>
    <dgm:pt modelId="{A41DB4C3-702D-4522-ABD6-DE8BAA1CFCB7}" type="pres">
      <dgm:prSet presAssocID="{A9C423B0-A3FF-43F4-8460-C9C1F19B7798}" presName="Name19" presStyleLbl="parChTrans1D2" presStyleIdx="1" presStyleCnt="2"/>
      <dgm:spPr/>
    </dgm:pt>
    <dgm:pt modelId="{7EADA418-624B-4BC0-BDE4-F5A8FF99C4ED}" type="pres">
      <dgm:prSet presAssocID="{B16F6F6F-C665-41F5-BB11-AF3730A40493}" presName="Name21" presStyleCnt="0"/>
      <dgm:spPr/>
    </dgm:pt>
    <dgm:pt modelId="{948E4ADE-56DA-4395-B0EC-8F368576DF7A}" type="pres">
      <dgm:prSet presAssocID="{B16F6F6F-C665-41F5-BB11-AF3730A40493}" presName="level2Shape" presStyleLbl="node2" presStyleIdx="1" presStyleCnt="2"/>
      <dgm:spPr/>
    </dgm:pt>
    <dgm:pt modelId="{1742CE50-A891-46F9-BFF6-0035EFDE671C}" type="pres">
      <dgm:prSet presAssocID="{B16F6F6F-C665-41F5-BB11-AF3730A40493}" presName="hierChild3" presStyleCnt="0"/>
      <dgm:spPr/>
    </dgm:pt>
    <dgm:pt modelId="{3B0DA53F-67C9-40C3-A69B-F313AE90040C}" type="pres">
      <dgm:prSet presAssocID="{92D8186B-A522-46A9-ACDD-07F0672676C6}" presName="bgShapesFlow" presStyleCnt="0"/>
      <dgm:spPr/>
    </dgm:pt>
  </dgm:ptLst>
  <dgm:cxnLst>
    <dgm:cxn modelId="{ED13B401-D85E-4295-8350-FBC1AD904B36}" type="presOf" srcId="{A9C423B0-A3FF-43F4-8460-C9C1F19B7798}" destId="{A41DB4C3-702D-4522-ABD6-DE8BAA1CFCB7}" srcOrd="0" destOrd="0" presId="urn:microsoft.com/office/officeart/2005/8/layout/hierarchy6"/>
    <dgm:cxn modelId="{916AF417-D37D-45C3-AE02-5EDDD7353BCB}" type="presOf" srcId="{92D8186B-A522-46A9-ACDD-07F0672676C6}" destId="{8FDD4D25-4894-4946-9B2C-9003759475DC}" srcOrd="0" destOrd="0" presId="urn:microsoft.com/office/officeart/2005/8/layout/hierarchy6"/>
    <dgm:cxn modelId="{1FF6D924-BF5A-411D-BEDE-398A3B3990DA}" type="presOf" srcId="{2C267089-F853-4387-BA7E-1DF88469A4F7}" destId="{6BC6E77E-92DF-44C3-96CE-AC912DA7D5C2}" srcOrd="0" destOrd="0" presId="urn:microsoft.com/office/officeart/2005/8/layout/hierarchy6"/>
    <dgm:cxn modelId="{38570837-22DC-4A77-A9B1-EB58081B7CDF}" type="presOf" srcId="{09067F1F-A735-40C4-BE8B-56E896EB7591}" destId="{31CE79D6-42C2-46D8-A518-A08F35FE51E4}" srcOrd="0" destOrd="0" presId="urn:microsoft.com/office/officeart/2005/8/layout/hierarchy6"/>
    <dgm:cxn modelId="{09A1C269-BBD8-41C5-A0EC-E7D7DA2C10E3}" type="presOf" srcId="{1E94ED4B-E7EB-439F-AD0E-409CD096FB4D}" destId="{F4069BA1-C3CA-459C-992A-F4D9A26D36F4}" srcOrd="0" destOrd="0" presId="urn:microsoft.com/office/officeart/2005/8/layout/hierarchy6"/>
    <dgm:cxn modelId="{DAFBAA50-861D-49FF-AB37-3D70B22E3473}" type="presOf" srcId="{9EEB921B-1D5C-4C38-A09B-6CE0D3E27A07}" destId="{3B22FC8B-FAA2-4DA5-80A2-EB8E7B96166C}" srcOrd="0" destOrd="0" presId="urn:microsoft.com/office/officeart/2005/8/layout/hierarchy6"/>
    <dgm:cxn modelId="{8BBA0974-7395-446B-AA6C-C37843A54F09}" srcId="{CD00E8BB-D3B2-4AEC-A735-723B76BE3C09}" destId="{78ABDB7B-D837-4358-A42D-CFC74290DAEE}" srcOrd="0" destOrd="0" parTransId="{09067F1F-A735-40C4-BE8B-56E896EB7591}" sibTransId="{F8025FF4-15CA-4217-B208-6FD731325BB2}"/>
    <dgm:cxn modelId="{8685F076-53B1-426A-9F65-A01574FACBA6}" srcId="{92D8186B-A522-46A9-ACDD-07F0672676C6}" destId="{1E94ED4B-E7EB-439F-AD0E-409CD096FB4D}" srcOrd="0" destOrd="0" parTransId="{5882B806-3713-41A3-AE18-4E7DF01B9AAA}" sibTransId="{757894BE-84E1-49FD-9914-5D037A28BB6D}"/>
    <dgm:cxn modelId="{5DECCD77-AE2C-4623-8B4E-18EB0E9174DA}" srcId="{CD00E8BB-D3B2-4AEC-A735-723B76BE3C09}" destId="{9EEB921B-1D5C-4C38-A09B-6CE0D3E27A07}" srcOrd="1" destOrd="0" parTransId="{2C267089-F853-4387-BA7E-1DF88469A4F7}" sibTransId="{CFAEB27F-F2C3-4D46-AB72-702AFC744391}"/>
    <dgm:cxn modelId="{36BBC958-2EB1-4B29-B9A8-503D891139CD}" type="presOf" srcId="{B16F6F6F-C665-41F5-BB11-AF3730A40493}" destId="{948E4ADE-56DA-4395-B0EC-8F368576DF7A}" srcOrd="0" destOrd="0" presId="urn:microsoft.com/office/officeart/2005/8/layout/hierarchy6"/>
    <dgm:cxn modelId="{E9D40DB2-FD55-4DEA-8178-5F77781C4DF9}" type="presOf" srcId="{CD00E8BB-D3B2-4AEC-A735-723B76BE3C09}" destId="{05C508FC-5841-4C57-BD70-65496A09BA4F}" srcOrd="0" destOrd="0" presId="urn:microsoft.com/office/officeart/2005/8/layout/hierarchy6"/>
    <dgm:cxn modelId="{B2DBC5B5-4E56-45D9-8D99-A1C8E7F2FB71}" srcId="{1E94ED4B-E7EB-439F-AD0E-409CD096FB4D}" destId="{CD00E8BB-D3B2-4AEC-A735-723B76BE3C09}" srcOrd="0" destOrd="0" parTransId="{1B138543-11CA-4E89-BF55-8E33ED9B84A9}" sibTransId="{441E8092-2876-4ECD-A8E7-C914250ED161}"/>
    <dgm:cxn modelId="{650767D4-65A1-49AA-8222-CDDCB3334465}" type="presOf" srcId="{78ABDB7B-D837-4358-A42D-CFC74290DAEE}" destId="{7EFDB063-B91D-43CE-9CD4-EFC4A2C205B1}" srcOrd="0" destOrd="0" presId="urn:microsoft.com/office/officeart/2005/8/layout/hierarchy6"/>
    <dgm:cxn modelId="{F4BE6BEA-51E5-464D-886A-F19D321CD780}" type="presOf" srcId="{1B138543-11CA-4E89-BF55-8E33ED9B84A9}" destId="{9BF29CEE-7E64-4DA4-A30F-59CFE02E0D1F}" srcOrd="0" destOrd="0" presId="urn:microsoft.com/office/officeart/2005/8/layout/hierarchy6"/>
    <dgm:cxn modelId="{7A683CFF-EEC1-499E-A95E-78FCB43542CA}" srcId="{1E94ED4B-E7EB-439F-AD0E-409CD096FB4D}" destId="{B16F6F6F-C665-41F5-BB11-AF3730A40493}" srcOrd="1" destOrd="0" parTransId="{A9C423B0-A3FF-43F4-8460-C9C1F19B7798}" sibTransId="{3D2C8B68-4FDA-4E07-91A6-BAA81F302043}"/>
    <dgm:cxn modelId="{82C8FD55-704D-401E-AE39-189F72E19AF0}" type="presParOf" srcId="{8FDD4D25-4894-4946-9B2C-9003759475DC}" destId="{BE9F4BED-CBC8-4B0E-9FCB-B8D57B11A6CC}" srcOrd="0" destOrd="0" presId="urn:microsoft.com/office/officeart/2005/8/layout/hierarchy6"/>
    <dgm:cxn modelId="{06A2CB36-E3A0-4A7C-819E-A3C92267D7B0}" type="presParOf" srcId="{BE9F4BED-CBC8-4B0E-9FCB-B8D57B11A6CC}" destId="{2309BFC6-F710-4B1B-B060-8629A8B9276C}" srcOrd="0" destOrd="0" presId="urn:microsoft.com/office/officeart/2005/8/layout/hierarchy6"/>
    <dgm:cxn modelId="{979E5A9D-C22B-4269-AD4B-267F7973E661}" type="presParOf" srcId="{2309BFC6-F710-4B1B-B060-8629A8B9276C}" destId="{EC07CF90-385B-4CD3-AEAD-CBCD2DE407CB}" srcOrd="0" destOrd="0" presId="urn:microsoft.com/office/officeart/2005/8/layout/hierarchy6"/>
    <dgm:cxn modelId="{47E240F4-261E-454F-B40F-99503FB71061}" type="presParOf" srcId="{EC07CF90-385B-4CD3-AEAD-CBCD2DE407CB}" destId="{F4069BA1-C3CA-459C-992A-F4D9A26D36F4}" srcOrd="0" destOrd="0" presId="urn:microsoft.com/office/officeart/2005/8/layout/hierarchy6"/>
    <dgm:cxn modelId="{668F62B5-D56D-4B1E-9BCB-932E91781E37}" type="presParOf" srcId="{EC07CF90-385B-4CD3-AEAD-CBCD2DE407CB}" destId="{2B4B6363-4C14-411E-A774-3B33AD219731}" srcOrd="1" destOrd="0" presId="urn:microsoft.com/office/officeart/2005/8/layout/hierarchy6"/>
    <dgm:cxn modelId="{B08C1AD6-CA27-421B-9087-B852356B5377}" type="presParOf" srcId="{2B4B6363-4C14-411E-A774-3B33AD219731}" destId="{9BF29CEE-7E64-4DA4-A30F-59CFE02E0D1F}" srcOrd="0" destOrd="0" presId="urn:microsoft.com/office/officeart/2005/8/layout/hierarchy6"/>
    <dgm:cxn modelId="{01057F84-B657-433E-84A9-CC90F6886F1D}" type="presParOf" srcId="{2B4B6363-4C14-411E-A774-3B33AD219731}" destId="{830683EA-1458-40E7-AE6B-A4FDAAB8AA39}" srcOrd="1" destOrd="0" presId="urn:microsoft.com/office/officeart/2005/8/layout/hierarchy6"/>
    <dgm:cxn modelId="{E9068117-C8AB-46F9-AA6A-43E4D1579FB8}" type="presParOf" srcId="{830683EA-1458-40E7-AE6B-A4FDAAB8AA39}" destId="{05C508FC-5841-4C57-BD70-65496A09BA4F}" srcOrd="0" destOrd="0" presId="urn:microsoft.com/office/officeart/2005/8/layout/hierarchy6"/>
    <dgm:cxn modelId="{64C18DC8-9631-42D7-8BCC-884392F3A2DA}" type="presParOf" srcId="{830683EA-1458-40E7-AE6B-A4FDAAB8AA39}" destId="{9D865ABB-5B1D-4346-853F-C53DE32E3FC1}" srcOrd="1" destOrd="0" presId="urn:microsoft.com/office/officeart/2005/8/layout/hierarchy6"/>
    <dgm:cxn modelId="{8F743305-33C1-4DB1-B744-94EFF8D6B27E}" type="presParOf" srcId="{9D865ABB-5B1D-4346-853F-C53DE32E3FC1}" destId="{31CE79D6-42C2-46D8-A518-A08F35FE51E4}" srcOrd="0" destOrd="0" presId="urn:microsoft.com/office/officeart/2005/8/layout/hierarchy6"/>
    <dgm:cxn modelId="{7E8A9915-9CEF-43FA-9527-E4BD0B6AB385}" type="presParOf" srcId="{9D865ABB-5B1D-4346-853F-C53DE32E3FC1}" destId="{3C9035EE-80EC-4CDE-B82B-63909BDD5316}" srcOrd="1" destOrd="0" presId="urn:microsoft.com/office/officeart/2005/8/layout/hierarchy6"/>
    <dgm:cxn modelId="{E970D3CE-EC37-4129-832D-97F7D03C289C}" type="presParOf" srcId="{3C9035EE-80EC-4CDE-B82B-63909BDD5316}" destId="{7EFDB063-B91D-43CE-9CD4-EFC4A2C205B1}" srcOrd="0" destOrd="0" presId="urn:microsoft.com/office/officeart/2005/8/layout/hierarchy6"/>
    <dgm:cxn modelId="{F58A975D-4886-4E67-90CB-1FE7C8783169}" type="presParOf" srcId="{3C9035EE-80EC-4CDE-B82B-63909BDD5316}" destId="{45BD2CEC-90A7-46F3-9BAF-D053708B38ED}" srcOrd="1" destOrd="0" presId="urn:microsoft.com/office/officeart/2005/8/layout/hierarchy6"/>
    <dgm:cxn modelId="{09BCA309-3EA3-44B3-BC85-A06BBE58018E}" type="presParOf" srcId="{9D865ABB-5B1D-4346-853F-C53DE32E3FC1}" destId="{6BC6E77E-92DF-44C3-96CE-AC912DA7D5C2}" srcOrd="2" destOrd="0" presId="urn:microsoft.com/office/officeart/2005/8/layout/hierarchy6"/>
    <dgm:cxn modelId="{97E1CA26-670A-4605-ACB3-0B9C72D84259}" type="presParOf" srcId="{9D865ABB-5B1D-4346-853F-C53DE32E3FC1}" destId="{AB7A4C48-C5C3-417C-82DE-55209EBF145D}" srcOrd="3" destOrd="0" presId="urn:microsoft.com/office/officeart/2005/8/layout/hierarchy6"/>
    <dgm:cxn modelId="{29BEB1CB-9C12-4EDB-9E62-591E61E35417}" type="presParOf" srcId="{AB7A4C48-C5C3-417C-82DE-55209EBF145D}" destId="{3B22FC8B-FAA2-4DA5-80A2-EB8E7B96166C}" srcOrd="0" destOrd="0" presId="urn:microsoft.com/office/officeart/2005/8/layout/hierarchy6"/>
    <dgm:cxn modelId="{4B22A840-FB27-4FEC-A1DD-769140917F7A}" type="presParOf" srcId="{AB7A4C48-C5C3-417C-82DE-55209EBF145D}" destId="{BB3A8A2E-1E09-41C4-B7BA-7D883916E973}" srcOrd="1" destOrd="0" presId="urn:microsoft.com/office/officeart/2005/8/layout/hierarchy6"/>
    <dgm:cxn modelId="{2B83A3C3-0FF2-4B1D-B363-758245692BD5}" type="presParOf" srcId="{2B4B6363-4C14-411E-A774-3B33AD219731}" destId="{A41DB4C3-702D-4522-ABD6-DE8BAA1CFCB7}" srcOrd="2" destOrd="0" presId="urn:microsoft.com/office/officeart/2005/8/layout/hierarchy6"/>
    <dgm:cxn modelId="{3AF682D6-687D-42D1-A975-1F1EF413D7F4}" type="presParOf" srcId="{2B4B6363-4C14-411E-A774-3B33AD219731}" destId="{7EADA418-624B-4BC0-BDE4-F5A8FF99C4ED}" srcOrd="3" destOrd="0" presId="urn:microsoft.com/office/officeart/2005/8/layout/hierarchy6"/>
    <dgm:cxn modelId="{2D2AA155-113E-44A8-AACC-FEF93DB54F24}" type="presParOf" srcId="{7EADA418-624B-4BC0-BDE4-F5A8FF99C4ED}" destId="{948E4ADE-56DA-4395-B0EC-8F368576DF7A}" srcOrd="0" destOrd="0" presId="urn:microsoft.com/office/officeart/2005/8/layout/hierarchy6"/>
    <dgm:cxn modelId="{3A68AA44-4027-42D6-9C58-A223746245B4}" type="presParOf" srcId="{7EADA418-624B-4BC0-BDE4-F5A8FF99C4ED}" destId="{1742CE50-A891-46F9-BFF6-0035EFDE671C}" srcOrd="1" destOrd="0" presId="urn:microsoft.com/office/officeart/2005/8/layout/hierarchy6"/>
    <dgm:cxn modelId="{147527E1-A86E-49DF-A3B9-2FFDDF0F8A34}" type="presParOf" srcId="{8FDD4D25-4894-4946-9B2C-9003759475DC}" destId="{3B0DA53F-67C9-40C3-A69B-F313AE90040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69BA1-C3CA-459C-992A-F4D9A26D36F4}">
      <dsp:nvSpPr>
        <dsp:cNvPr id="0" name=""/>
        <dsp:cNvSpPr/>
      </dsp:nvSpPr>
      <dsp:spPr>
        <a:xfrm>
          <a:off x="2203987" y="29026"/>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Central bank policies</a:t>
          </a:r>
        </a:p>
      </dsp:txBody>
      <dsp:txXfrm>
        <a:off x="2237078" y="62117"/>
        <a:ext cx="1628535" cy="1063629"/>
      </dsp:txXfrm>
    </dsp:sp>
    <dsp:sp modelId="{9BF29CEE-7E64-4DA4-A30F-59CFE02E0D1F}">
      <dsp:nvSpPr>
        <dsp:cNvPr id="0" name=""/>
        <dsp:cNvSpPr/>
      </dsp:nvSpPr>
      <dsp:spPr>
        <a:xfrm>
          <a:off x="1949779" y="1158838"/>
          <a:ext cx="1101566" cy="451924"/>
        </a:xfrm>
        <a:custGeom>
          <a:avLst/>
          <a:gdLst/>
          <a:ahLst/>
          <a:cxnLst/>
          <a:rect l="0" t="0" r="0" b="0"/>
          <a:pathLst>
            <a:path>
              <a:moveTo>
                <a:pt x="1101566" y="0"/>
              </a:moveTo>
              <a:lnTo>
                <a:pt x="1101566" y="225962"/>
              </a:lnTo>
              <a:lnTo>
                <a:pt x="0" y="225962"/>
              </a:lnTo>
              <a:lnTo>
                <a:pt x="0" y="4519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C508FC-5841-4C57-BD70-65496A09BA4F}">
      <dsp:nvSpPr>
        <dsp:cNvPr id="0" name=""/>
        <dsp:cNvSpPr/>
      </dsp:nvSpPr>
      <dsp:spPr>
        <a:xfrm>
          <a:off x="1102421" y="1610763"/>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Monetary policy</a:t>
          </a:r>
        </a:p>
      </dsp:txBody>
      <dsp:txXfrm>
        <a:off x="1135512" y="1643854"/>
        <a:ext cx="1628535" cy="1063629"/>
      </dsp:txXfrm>
    </dsp:sp>
    <dsp:sp modelId="{31CE79D6-42C2-46D8-A518-A08F35FE51E4}">
      <dsp:nvSpPr>
        <dsp:cNvPr id="0" name=""/>
        <dsp:cNvSpPr/>
      </dsp:nvSpPr>
      <dsp:spPr>
        <a:xfrm>
          <a:off x="848213" y="2740574"/>
          <a:ext cx="1101566" cy="451924"/>
        </a:xfrm>
        <a:custGeom>
          <a:avLst/>
          <a:gdLst/>
          <a:ahLst/>
          <a:cxnLst/>
          <a:rect l="0" t="0" r="0" b="0"/>
          <a:pathLst>
            <a:path>
              <a:moveTo>
                <a:pt x="1101566" y="0"/>
              </a:moveTo>
              <a:lnTo>
                <a:pt x="1101566" y="225962"/>
              </a:lnTo>
              <a:lnTo>
                <a:pt x="0" y="225962"/>
              </a:lnTo>
              <a:lnTo>
                <a:pt x="0" y="4519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DB063-B91D-43CE-9CD4-EFC4A2C205B1}">
      <dsp:nvSpPr>
        <dsp:cNvPr id="0" name=""/>
        <dsp:cNvSpPr/>
      </dsp:nvSpPr>
      <dsp:spPr>
        <a:xfrm>
          <a:off x="854" y="3192499"/>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Conventional</a:t>
          </a:r>
        </a:p>
      </dsp:txBody>
      <dsp:txXfrm>
        <a:off x="33945" y="3225590"/>
        <a:ext cx="1628535" cy="1063629"/>
      </dsp:txXfrm>
    </dsp:sp>
    <dsp:sp modelId="{6BC6E77E-92DF-44C3-96CE-AC912DA7D5C2}">
      <dsp:nvSpPr>
        <dsp:cNvPr id="0" name=""/>
        <dsp:cNvSpPr/>
      </dsp:nvSpPr>
      <dsp:spPr>
        <a:xfrm>
          <a:off x="1949779" y="2740574"/>
          <a:ext cx="1101566" cy="451924"/>
        </a:xfrm>
        <a:custGeom>
          <a:avLst/>
          <a:gdLst/>
          <a:ahLst/>
          <a:cxnLst/>
          <a:rect l="0" t="0" r="0" b="0"/>
          <a:pathLst>
            <a:path>
              <a:moveTo>
                <a:pt x="0" y="0"/>
              </a:moveTo>
              <a:lnTo>
                <a:pt x="0" y="225962"/>
              </a:lnTo>
              <a:lnTo>
                <a:pt x="1101566" y="225962"/>
              </a:lnTo>
              <a:lnTo>
                <a:pt x="1101566" y="4519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2FC8B-FAA2-4DA5-80A2-EB8E7B96166C}">
      <dsp:nvSpPr>
        <dsp:cNvPr id="0" name=""/>
        <dsp:cNvSpPr/>
      </dsp:nvSpPr>
      <dsp:spPr>
        <a:xfrm>
          <a:off x="2203987" y="3192499"/>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Unconventional</a:t>
          </a:r>
        </a:p>
      </dsp:txBody>
      <dsp:txXfrm>
        <a:off x="2237078" y="3225590"/>
        <a:ext cx="1628535" cy="1063629"/>
      </dsp:txXfrm>
    </dsp:sp>
    <dsp:sp modelId="{A41DB4C3-702D-4522-ABD6-DE8BAA1CFCB7}">
      <dsp:nvSpPr>
        <dsp:cNvPr id="0" name=""/>
        <dsp:cNvSpPr/>
      </dsp:nvSpPr>
      <dsp:spPr>
        <a:xfrm>
          <a:off x="3051346" y="1158838"/>
          <a:ext cx="1101566" cy="451924"/>
        </a:xfrm>
        <a:custGeom>
          <a:avLst/>
          <a:gdLst/>
          <a:ahLst/>
          <a:cxnLst/>
          <a:rect l="0" t="0" r="0" b="0"/>
          <a:pathLst>
            <a:path>
              <a:moveTo>
                <a:pt x="0" y="0"/>
              </a:moveTo>
              <a:lnTo>
                <a:pt x="0" y="225962"/>
              </a:lnTo>
              <a:lnTo>
                <a:pt x="1101566" y="225962"/>
              </a:lnTo>
              <a:lnTo>
                <a:pt x="1101566" y="4519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E4ADE-56DA-4395-B0EC-8F368576DF7A}">
      <dsp:nvSpPr>
        <dsp:cNvPr id="0" name=""/>
        <dsp:cNvSpPr/>
      </dsp:nvSpPr>
      <dsp:spPr>
        <a:xfrm>
          <a:off x="3305553" y="1610763"/>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Lender of last resort policies</a:t>
          </a:r>
        </a:p>
      </dsp:txBody>
      <dsp:txXfrm>
        <a:off x="3338644" y="1643854"/>
        <a:ext cx="1628535" cy="1063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F9544-34F6-4102-8B1D-7DE9DB5BE44D}">
      <dsp:nvSpPr>
        <dsp:cNvPr id="0" name=""/>
        <dsp:cNvSpPr/>
      </dsp:nvSpPr>
      <dsp:spPr>
        <a:xfrm>
          <a:off x="3080" y="587032"/>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ts val="1000"/>
            <a:buFont typeface="Courier New" panose="02070309020205020404" pitchFamily="49" charset="0"/>
            <a:buNone/>
          </a:pPr>
          <a:r>
            <a:rPr lang="en-GB" sz="2300" kern="1200" dirty="0"/>
            <a:t>Reducing long-term interest rates</a:t>
          </a:r>
        </a:p>
      </dsp:txBody>
      <dsp:txXfrm>
        <a:off x="3080" y="587032"/>
        <a:ext cx="2444055" cy="1466433"/>
      </dsp:txXfrm>
    </dsp:sp>
    <dsp:sp modelId="{256D03C7-145A-4A7D-809F-447EB258E4C7}">
      <dsp:nvSpPr>
        <dsp:cNvPr id="0" name=""/>
        <dsp:cNvSpPr/>
      </dsp:nvSpPr>
      <dsp:spPr>
        <a:xfrm>
          <a:off x="2691541" y="587032"/>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ts val="1000"/>
            <a:buFont typeface="Courier New" panose="02070309020205020404" pitchFamily="49" charset="0"/>
            <a:buNone/>
          </a:pPr>
          <a:r>
            <a:rPr lang="en-GB" sz="2300" kern="1200" dirty="0"/>
            <a:t>Compress credit and liquidity spreads</a:t>
          </a:r>
        </a:p>
      </dsp:txBody>
      <dsp:txXfrm>
        <a:off x="2691541" y="587032"/>
        <a:ext cx="2444055" cy="1466433"/>
      </dsp:txXfrm>
    </dsp:sp>
    <dsp:sp modelId="{932422A2-1AD2-48DB-931B-860D3505A941}">
      <dsp:nvSpPr>
        <dsp:cNvPr id="0" name=""/>
        <dsp:cNvSpPr/>
      </dsp:nvSpPr>
      <dsp:spPr>
        <a:xfrm>
          <a:off x="5380002" y="587032"/>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ts val="1000"/>
            <a:buFont typeface="Courier New" panose="02070309020205020404" pitchFamily="49" charset="0"/>
            <a:buNone/>
          </a:pPr>
          <a:r>
            <a:rPr lang="en-GB" sz="2300" kern="1200" dirty="0"/>
            <a:t>Strengthen banks’ liquidity buffers</a:t>
          </a:r>
        </a:p>
      </dsp:txBody>
      <dsp:txXfrm>
        <a:off x="5380002" y="587032"/>
        <a:ext cx="2444055" cy="1466433"/>
      </dsp:txXfrm>
    </dsp:sp>
    <dsp:sp modelId="{0489ED70-C996-4570-B8CE-32E2B8477713}">
      <dsp:nvSpPr>
        <dsp:cNvPr id="0" name=""/>
        <dsp:cNvSpPr/>
      </dsp:nvSpPr>
      <dsp:spPr>
        <a:xfrm>
          <a:off x="8068463" y="587032"/>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ts val="1000"/>
            <a:buFont typeface="Courier New" panose="02070309020205020404" pitchFamily="49" charset="0"/>
            <a:buNone/>
          </a:pPr>
          <a:r>
            <a:rPr lang="en-GB" sz="2300" kern="1200" dirty="0"/>
            <a:t>Increase the money supply</a:t>
          </a:r>
        </a:p>
      </dsp:txBody>
      <dsp:txXfrm>
        <a:off x="8068463" y="587032"/>
        <a:ext cx="2444055" cy="1466433"/>
      </dsp:txXfrm>
    </dsp:sp>
    <dsp:sp modelId="{D0B95093-7579-4DE8-85C4-7ED5E18C1303}">
      <dsp:nvSpPr>
        <dsp:cNvPr id="0" name=""/>
        <dsp:cNvSpPr/>
      </dsp:nvSpPr>
      <dsp:spPr>
        <a:xfrm>
          <a:off x="3080" y="2297871"/>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ts val="1000"/>
            <a:buFont typeface="Courier New" panose="02070309020205020404" pitchFamily="49" charset="0"/>
            <a:buNone/>
          </a:pPr>
          <a:r>
            <a:rPr lang="en-GB" sz="2300" kern="1200" dirty="0"/>
            <a:t>Absorbing risks from banks</a:t>
          </a:r>
        </a:p>
      </dsp:txBody>
      <dsp:txXfrm>
        <a:off x="3080" y="2297871"/>
        <a:ext cx="2444055" cy="1466433"/>
      </dsp:txXfrm>
    </dsp:sp>
    <dsp:sp modelId="{AF49C39A-B68A-45B0-9E5C-692A6C8268AD}">
      <dsp:nvSpPr>
        <dsp:cNvPr id="0" name=""/>
        <dsp:cNvSpPr/>
      </dsp:nvSpPr>
      <dsp:spPr>
        <a:xfrm>
          <a:off x="2691541" y="2297871"/>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ts val="1000"/>
            <a:buFont typeface="Courier New" panose="02070309020205020404" pitchFamily="49" charset="0"/>
            <a:buNone/>
          </a:pPr>
          <a:r>
            <a:rPr lang="en-GB" sz="2300" kern="1200" dirty="0"/>
            <a:t>Substituting banks’ illiquid with liquid assets</a:t>
          </a:r>
        </a:p>
      </dsp:txBody>
      <dsp:txXfrm>
        <a:off x="2691541" y="2297871"/>
        <a:ext cx="2444055" cy="1466433"/>
      </dsp:txXfrm>
    </dsp:sp>
    <dsp:sp modelId="{3A4E59E9-FEE2-486B-8850-A5B69FE47351}">
      <dsp:nvSpPr>
        <dsp:cNvPr id="0" name=""/>
        <dsp:cNvSpPr/>
      </dsp:nvSpPr>
      <dsp:spPr>
        <a:xfrm>
          <a:off x="5380002" y="2297871"/>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ts val="1000"/>
            <a:buFont typeface="Courier New" panose="02070309020205020404" pitchFamily="49" charset="0"/>
            <a:buNone/>
          </a:pPr>
          <a:r>
            <a:rPr lang="en-GB" sz="2300" kern="1200"/>
            <a:t>Directly </a:t>
          </a:r>
          <a:r>
            <a:rPr lang="en-GB" sz="2300" kern="1200" dirty="0"/>
            <a:t>support through buying bonds</a:t>
          </a:r>
        </a:p>
      </dsp:txBody>
      <dsp:txXfrm>
        <a:off x="5380002" y="2297871"/>
        <a:ext cx="2444055" cy="1466433"/>
      </dsp:txXfrm>
    </dsp:sp>
    <dsp:sp modelId="{DF60E514-21AF-45EF-A7A9-27DFD2F38756}">
      <dsp:nvSpPr>
        <dsp:cNvPr id="0" name=""/>
        <dsp:cNvSpPr/>
      </dsp:nvSpPr>
      <dsp:spPr>
        <a:xfrm>
          <a:off x="8068463" y="2297871"/>
          <a:ext cx="2444055" cy="1466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SzPts val="1000"/>
            <a:buFont typeface="Courier New" panose="02070309020205020404" pitchFamily="49" charset="0"/>
            <a:buNone/>
          </a:pPr>
          <a:r>
            <a:rPr lang="en-GB" sz="2300" kern="1200" dirty="0"/>
            <a:t>Threat to </a:t>
          </a:r>
          <a:r>
            <a:rPr lang="en-GB" sz="2300" i="1" kern="1200" dirty="0"/>
            <a:t>“buy all the assets in the world”</a:t>
          </a:r>
        </a:p>
      </dsp:txBody>
      <dsp:txXfrm>
        <a:off x="806846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C02FA-19CD-4310-A73D-2A7374921198}">
      <dsp:nvSpPr>
        <dsp:cNvPr id="0" name=""/>
        <dsp:cNvSpPr/>
      </dsp:nvSpPr>
      <dsp:spPr>
        <a:xfrm>
          <a:off x="1094513" y="41"/>
          <a:ext cx="2104498" cy="1262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en-GB" sz="1900" kern="1200" dirty="0"/>
            <a:t>Longer lending operations to banks</a:t>
          </a:r>
        </a:p>
      </dsp:txBody>
      <dsp:txXfrm>
        <a:off x="1094513" y="41"/>
        <a:ext cx="2104498" cy="1262698"/>
      </dsp:txXfrm>
    </dsp:sp>
    <dsp:sp modelId="{5C953B18-0FAD-48B9-B7B1-3B8906EFC9E7}">
      <dsp:nvSpPr>
        <dsp:cNvPr id="0" name=""/>
        <dsp:cNvSpPr/>
      </dsp:nvSpPr>
      <dsp:spPr>
        <a:xfrm>
          <a:off x="3409461" y="41"/>
          <a:ext cx="2104498" cy="1262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Fixed rate full allotment (FRFA) operations</a:t>
          </a:r>
        </a:p>
      </dsp:txBody>
      <dsp:txXfrm>
        <a:off x="3409461" y="41"/>
        <a:ext cx="2104498" cy="1262698"/>
      </dsp:txXfrm>
    </dsp:sp>
    <dsp:sp modelId="{DD4B3B74-DE9A-4D03-9EEC-794702991FA5}">
      <dsp:nvSpPr>
        <dsp:cNvPr id="0" name=""/>
        <dsp:cNvSpPr/>
      </dsp:nvSpPr>
      <dsp:spPr>
        <a:xfrm>
          <a:off x="5724409" y="41"/>
          <a:ext cx="2104498" cy="1262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Let to more financial actors lend</a:t>
          </a:r>
        </a:p>
      </dsp:txBody>
      <dsp:txXfrm>
        <a:off x="5724409" y="41"/>
        <a:ext cx="2104498" cy="1262698"/>
      </dsp:txXfrm>
    </dsp:sp>
    <dsp:sp modelId="{6BAA9F65-C750-4FC4-BC7C-D1D374CBD051}">
      <dsp:nvSpPr>
        <dsp:cNvPr id="0" name=""/>
        <dsp:cNvSpPr/>
      </dsp:nvSpPr>
      <dsp:spPr>
        <a:xfrm>
          <a:off x="1094513" y="1473190"/>
          <a:ext cx="2104498" cy="1262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Favourable lending if banks behave desirably</a:t>
          </a:r>
        </a:p>
      </dsp:txBody>
      <dsp:txXfrm>
        <a:off x="1094513" y="1473190"/>
        <a:ext cx="2104498" cy="1262698"/>
      </dsp:txXfrm>
    </dsp:sp>
    <dsp:sp modelId="{1AD7ACA0-D4DA-47FB-9243-DD171812B12A}">
      <dsp:nvSpPr>
        <dsp:cNvPr id="0" name=""/>
        <dsp:cNvSpPr/>
      </dsp:nvSpPr>
      <dsp:spPr>
        <a:xfrm>
          <a:off x="3409461" y="1473190"/>
          <a:ext cx="2104498" cy="1262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Provide credit in foreign currency (US $)</a:t>
          </a:r>
        </a:p>
      </dsp:txBody>
      <dsp:txXfrm>
        <a:off x="3409461" y="1473190"/>
        <a:ext cx="2104498" cy="1262698"/>
      </dsp:txXfrm>
    </dsp:sp>
    <dsp:sp modelId="{4D32E93B-4C0E-42F4-AD1D-E2E62034595E}">
      <dsp:nvSpPr>
        <dsp:cNvPr id="0" name=""/>
        <dsp:cNvSpPr/>
      </dsp:nvSpPr>
      <dsp:spPr>
        <a:xfrm>
          <a:off x="5724409" y="1473190"/>
          <a:ext cx="2104498" cy="1262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Accept a wider collateral set </a:t>
          </a:r>
          <a:endParaRPr lang="en-GB" sz="1900" kern="1200" dirty="0"/>
        </a:p>
      </dsp:txBody>
      <dsp:txXfrm>
        <a:off x="5724409" y="1473190"/>
        <a:ext cx="2104498" cy="1262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0D98A-F8E6-45A5-9B77-5BDB1C1423B3}">
      <dsp:nvSpPr>
        <dsp:cNvPr id="0" name=""/>
        <dsp:cNvSpPr/>
      </dsp:nvSpPr>
      <dsp:spPr>
        <a:xfrm>
          <a:off x="0" y="39687"/>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Negative externalities of funding liquidity stress</a:t>
          </a:r>
        </a:p>
      </dsp:txBody>
      <dsp:txXfrm>
        <a:off x="0" y="39687"/>
        <a:ext cx="3286125" cy="1971675"/>
      </dsp:txXfrm>
    </dsp:sp>
    <dsp:sp modelId="{44A5454B-CE03-4B87-B40A-61AF9F2A9DD8}">
      <dsp:nvSpPr>
        <dsp:cNvPr id="0" name=""/>
        <dsp:cNvSpPr/>
      </dsp:nvSpPr>
      <dsp:spPr>
        <a:xfrm>
          <a:off x="3614737" y="39687"/>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To keep banks functioning to prevent deflation</a:t>
          </a:r>
        </a:p>
      </dsp:txBody>
      <dsp:txXfrm>
        <a:off x="3614737" y="39687"/>
        <a:ext cx="3286125" cy="1971675"/>
      </dsp:txXfrm>
    </dsp:sp>
    <dsp:sp modelId="{ABB5E2FA-CCFE-469E-A169-FE22DFC81D4C}">
      <dsp:nvSpPr>
        <dsp:cNvPr id="0" name=""/>
        <dsp:cNvSpPr/>
      </dsp:nvSpPr>
      <dsp:spPr>
        <a:xfrm>
          <a:off x="7229475" y="39687"/>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Only central banks have unlimited liquidity</a:t>
          </a:r>
        </a:p>
      </dsp:txBody>
      <dsp:txXfrm>
        <a:off x="7229475" y="39687"/>
        <a:ext cx="3286125" cy="1971675"/>
      </dsp:txXfrm>
    </dsp:sp>
    <dsp:sp modelId="{C0BEEF1C-F576-414E-B52E-BD11FEB985F4}">
      <dsp:nvSpPr>
        <dsp:cNvPr id="0" name=""/>
        <dsp:cNvSpPr/>
      </dsp:nvSpPr>
      <dsp:spPr>
        <a:xfrm>
          <a:off x="1807368" y="2339975"/>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Central banks have better information</a:t>
          </a:r>
        </a:p>
      </dsp:txBody>
      <dsp:txXfrm>
        <a:off x="1807368" y="2339975"/>
        <a:ext cx="3286125" cy="1971675"/>
      </dsp:txXfrm>
    </dsp:sp>
    <dsp:sp modelId="{F1B03EE5-F747-42FA-B7B2-C90C0ABC0CCB}">
      <dsp:nvSpPr>
        <dsp:cNvPr id="0" name=""/>
        <dsp:cNvSpPr/>
      </dsp:nvSpPr>
      <dsp:spPr>
        <a:xfrm>
          <a:off x="5422106" y="2339975"/>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Haircuts are an effective tool</a:t>
          </a:r>
        </a:p>
      </dsp:txBody>
      <dsp:txXfrm>
        <a:off x="5422106"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69BA1-C3CA-459C-992A-F4D9A26D36F4}">
      <dsp:nvSpPr>
        <dsp:cNvPr id="0" name=""/>
        <dsp:cNvSpPr/>
      </dsp:nvSpPr>
      <dsp:spPr>
        <a:xfrm>
          <a:off x="2203987" y="29026"/>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Central bank policies</a:t>
          </a:r>
        </a:p>
      </dsp:txBody>
      <dsp:txXfrm>
        <a:off x="2237078" y="62117"/>
        <a:ext cx="1628535" cy="1063629"/>
      </dsp:txXfrm>
    </dsp:sp>
    <dsp:sp modelId="{9BF29CEE-7E64-4DA4-A30F-59CFE02E0D1F}">
      <dsp:nvSpPr>
        <dsp:cNvPr id="0" name=""/>
        <dsp:cNvSpPr/>
      </dsp:nvSpPr>
      <dsp:spPr>
        <a:xfrm>
          <a:off x="1949779" y="1158838"/>
          <a:ext cx="1101566" cy="451924"/>
        </a:xfrm>
        <a:custGeom>
          <a:avLst/>
          <a:gdLst/>
          <a:ahLst/>
          <a:cxnLst/>
          <a:rect l="0" t="0" r="0" b="0"/>
          <a:pathLst>
            <a:path>
              <a:moveTo>
                <a:pt x="1101566" y="0"/>
              </a:moveTo>
              <a:lnTo>
                <a:pt x="1101566" y="225962"/>
              </a:lnTo>
              <a:lnTo>
                <a:pt x="0" y="225962"/>
              </a:lnTo>
              <a:lnTo>
                <a:pt x="0" y="4519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C508FC-5841-4C57-BD70-65496A09BA4F}">
      <dsp:nvSpPr>
        <dsp:cNvPr id="0" name=""/>
        <dsp:cNvSpPr/>
      </dsp:nvSpPr>
      <dsp:spPr>
        <a:xfrm>
          <a:off x="1102421" y="1610763"/>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Monetary policy</a:t>
          </a:r>
        </a:p>
      </dsp:txBody>
      <dsp:txXfrm>
        <a:off x="1135512" y="1643854"/>
        <a:ext cx="1628535" cy="1063629"/>
      </dsp:txXfrm>
    </dsp:sp>
    <dsp:sp modelId="{31CE79D6-42C2-46D8-A518-A08F35FE51E4}">
      <dsp:nvSpPr>
        <dsp:cNvPr id="0" name=""/>
        <dsp:cNvSpPr/>
      </dsp:nvSpPr>
      <dsp:spPr>
        <a:xfrm>
          <a:off x="848213" y="2740574"/>
          <a:ext cx="1101566" cy="451924"/>
        </a:xfrm>
        <a:custGeom>
          <a:avLst/>
          <a:gdLst/>
          <a:ahLst/>
          <a:cxnLst/>
          <a:rect l="0" t="0" r="0" b="0"/>
          <a:pathLst>
            <a:path>
              <a:moveTo>
                <a:pt x="1101566" y="0"/>
              </a:moveTo>
              <a:lnTo>
                <a:pt x="1101566" y="225962"/>
              </a:lnTo>
              <a:lnTo>
                <a:pt x="0" y="225962"/>
              </a:lnTo>
              <a:lnTo>
                <a:pt x="0" y="4519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DB063-B91D-43CE-9CD4-EFC4A2C205B1}">
      <dsp:nvSpPr>
        <dsp:cNvPr id="0" name=""/>
        <dsp:cNvSpPr/>
      </dsp:nvSpPr>
      <dsp:spPr>
        <a:xfrm>
          <a:off x="854" y="3192499"/>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Conventional</a:t>
          </a:r>
        </a:p>
      </dsp:txBody>
      <dsp:txXfrm>
        <a:off x="33945" y="3225590"/>
        <a:ext cx="1628535" cy="1063629"/>
      </dsp:txXfrm>
    </dsp:sp>
    <dsp:sp modelId="{6BC6E77E-92DF-44C3-96CE-AC912DA7D5C2}">
      <dsp:nvSpPr>
        <dsp:cNvPr id="0" name=""/>
        <dsp:cNvSpPr/>
      </dsp:nvSpPr>
      <dsp:spPr>
        <a:xfrm>
          <a:off x="1949779" y="2740574"/>
          <a:ext cx="1101566" cy="451924"/>
        </a:xfrm>
        <a:custGeom>
          <a:avLst/>
          <a:gdLst/>
          <a:ahLst/>
          <a:cxnLst/>
          <a:rect l="0" t="0" r="0" b="0"/>
          <a:pathLst>
            <a:path>
              <a:moveTo>
                <a:pt x="0" y="0"/>
              </a:moveTo>
              <a:lnTo>
                <a:pt x="0" y="225962"/>
              </a:lnTo>
              <a:lnTo>
                <a:pt x="1101566" y="225962"/>
              </a:lnTo>
              <a:lnTo>
                <a:pt x="1101566" y="4519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2FC8B-FAA2-4DA5-80A2-EB8E7B96166C}">
      <dsp:nvSpPr>
        <dsp:cNvPr id="0" name=""/>
        <dsp:cNvSpPr/>
      </dsp:nvSpPr>
      <dsp:spPr>
        <a:xfrm>
          <a:off x="2203987" y="3192499"/>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Unconventional</a:t>
          </a:r>
        </a:p>
      </dsp:txBody>
      <dsp:txXfrm>
        <a:off x="2237078" y="3225590"/>
        <a:ext cx="1628535" cy="1063629"/>
      </dsp:txXfrm>
    </dsp:sp>
    <dsp:sp modelId="{A41DB4C3-702D-4522-ABD6-DE8BAA1CFCB7}">
      <dsp:nvSpPr>
        <dsp:cNvPr id="0" name=""/>
        <dsp:cNvSpPr/>
      </dsp:nvSpPr>
      <dsp:spPr>
        <a:xfrm>
          <a:off x="3051346" y="1158838"/>
          <a:ext cx="1101566" cy="451924"/>
        </a:xfrm>
        <a:custGeom>
          <a:avLst/>
          <a:gdLst/>
          <a:ahLst/>
          <a:cxnLst/>
          <a:rect l="0" t="0" r="0" b="0"/>
          <a:pathLst>
            <a:path>
              <a:moveTo>
                <a:pt x="0" y="0"/>
              </a:moveTo>
              <a:lnTo>
                <a:pt x="0" y="225962"/>
              </a:lnTo>
              <a:lnTo>
                <a:pt x="1101566" y="225962"/>
              </a:lnTo>
              <a:lnTo>
                <a:pt x="1101566" y="4519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E4ADE-56DA-4395-B0EC-8F368576DF7A}">
      <dsp:nvSpPr>
        <dsp:cNvPr id="0" name=""/>
        <dsp:cNvSpPr/>
      </dsp:nvSpPr>
      <dsp:spPr>
        <a:xfrm>
          <a:off x="3305553" y="1610763"/>
          <a:ext cx="1694717" cy="11298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Lender of last resort policies</a:t>
          </a:r>
        </a:p>
      </dsp:txBody>
      <dsp:txXfrm>
        <a:off x="3338644" y="1643854"/>
        <a:ext cx="1628535" cy="10636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ucida Sans" panose="020B0602030504020204" pitchFamily="34" charset="0"/>
        <a:ea typeface="Lucida Sans" panose="020B06020305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hedgeye.com/insights/69098-what-if-chairman-powell-is-wrong-about-neutral-interest-rates-r?type=guest-contributo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pp.hedgeye.com/insights/82829-what-is-the-fed-s-new-fima-the-potential-for-a-shadow-shadow-run-is-v?type=guest-contributors%2Cmarket-insigh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apital.com/nl/zekerheid-definiti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log.goodaudience.com/stable-coins-the-next-wave-of-adoption-1b0c6a63807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deccanherald.com/opinion/in-perspective/unemployment-a-festering-wound-851548.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bypips.com/learn/forex/hawkish-dovish-central-bank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ba685f6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g12ba685f6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ucida Sans" panose="020B0602030504020204" pitchFamily="34" charset="0"/>
            </a:endParaRPr>
          </a:p>
        </p:txBody>
      </p:sp>
      <p:sp>
        <p:nvSpPr>
          <p:cNvPr id="136" name="Google Shape;13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latin typeface="Lucida Sans" panose="020B0602030504020204" pitchFamily="34" charset="0"/>
            </a:endParaRPr>
          </a:p>
        </p:txBody>
      </p:sp>
      <p:sp>
        <p:nvSpPr>
          <p:cNvPr id="142" name="Google Shape;14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69215" lvl="0" indent="0" algn="l" rtl="0">
              <a:lnSpc>
                <a:spcPct val="103750"/>
              </a:lnSpc>
              <a:spcBef>
                <a:spcPts val="0"/>
              </a:spcBef>
              <a:spcAft>
                <a:spcPts val="0"/>
              </a:spcAft>
              <a:buClr>
                <a:schemeClr val="dk1"/>
              </a:buClr>
              <a:buSzPts val="1100"/>
              <a:buFont typeface="Arial"/>
              <a:buNone/>
            </a:pPr>
            <a:endParaRPr dirty="0">
              <a:latin typeface="Lucida Sans" panose="020B0602030504020204" pitchFamily="34" charset="0"/>
            </a:endParaRPr>
          </a:p>
        </p:txBody>
      </p:sp>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68" name="Google Shape;1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74" name="Google Shape;1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80" name="Google Shape;1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86" name="Google Shape;18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latin typeface="Lucida Sans" panose="020B0602030504020204" pitchFamily="34" charset="0"/>
              </a:rPr>
              <a:t>Source image: </a:t>
            </a:r>
            <a:r>
              <a:rPr lang="en-GB" sz="1100" u="sng" dirty="0">
                <a:solidFill>
                  <a:schemeClr val="hlink"/>
                </a:solidFill>
                <a:latin typeface="Lucida Sans" panose="020B0602030504020204" pitchFamily="34" charset="0"/>
                <a:sym typeface="Arial"/>
                <a:hlinkClick r:id="rId3"/>
              </a:rPr>
              <a:t>What If Chairman Powell is Wrong About Neutral Interest Rates (R*)? (hedgeye.com)</a:t>
            </a:r>
            <a:endParaRPr lang="en-GB" dirty="0">
              <a:latin typeface="Lucida Sans" panose="020B0602030504020204" pitchFamily="34" charset="0"/>
            </a:endParaRPr>
          </a:p>
        </p:txBody>
      </p:sp>
      <p:sp>
        <p:nvSpPr>
          <p:cNvPr id="100" name="Google Shape;10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latin typeface="Lucida Sans" panose="020B0602030504020204" pitchFamily="34" charset="0"/>
              </a:rPr>
              <a:t>Source image: </a:t>
            </a:r>
            <a:r>
              <a:rPr lang="nl-NL" sz="1100" u="sng" dirty="0" err="1">
                <a:solidFill>
                  <a:schemeClr val="hlink"/>
                </a:solidFill>
                <a:latin typeface="Lucida Sans" panose="020B0602030504020204" pitchFamily="34" charset="0"/>
                <a:sym typeface="Arial"/>
                <a:hlinkClick r:id="rId3"/>
              </a:rPr>
              <a:t>What</a:t>
            </a:r>
            <a:r>
              <a:rPr lang="nl-NL" sz="1100" u="sng" dirty="0">
                <a:solidFill>
                  <a:schemeClr val="hlink"/>
                </a:solidFill>
                <a:latin typeface="Lucida Sans" panose="020B0602030504020204" pitchFamily="34" charset="0"/>
                <a:sym typeface="Arial"/>
                <a:hlinkClick r:id="rId3"/>
              </a:rPr>
              <a:t> Is The </a:t>
            </a:r>
            <a:r>
              <a:rPr lang="nl-NL" sz="1100" u="sng" dirty="0" err="1">
                <a:solidFill>
                  <a:schemeClr val="hlink"/>
                </a:solidFill>
                <a:latin typeface="Lucida Sans" panose="020B0602030504020204" pitchFamily="34" charset="0"/>
                <a:sym typeface="Arial"/>
                <a:hlinkClick r:id="rId3"/>
              </a:rPr>
              <a:t>Fed’s</a:t>
            </a:r>
            <a:r>
              <a:rPr lang="nl-NL" sz="1100" u="sng" dirty="0">
                <a:solidFill>
                  <a:schemeClr val="hlink"/>
                </a:solidFill>
                <a:latin typeface="Lucida Sans" panose="020B0602030504020204" pitchFamily="34" charset="0"/>
                <a:sym typeface="Arial"/>
                <a:hlinkClick r:id="rId3"/>
              </a:rPr>
              <a:t> New FIMA? The </a:t>
            </a:r>
            <a:r>
              <a:rPr lang="nl-NL" sz="1100" u="sng" dirty="0" err="1">
                <a:solidFill>
                  <a:schemeClr val="hlink"/>
                </a:solidFill>
                <a:latin typeface="Lucida Sans" panose="020B0602030504020204" pitchFamily="34" charset="0"/>
                <a:sym typeface="Arial"/>
                <a:hlinkClick r:id="rId3"/>
              </a:rPr>
              <a:t>Potential</a:t>
            </a:r>
            <a:r>
              <a:rPr lang="nl-NL" sz="1100" u="sng" dirty="0">
                <a:solidFill>
                  <a:schemeClr val="hlink"/>
                </a:solidFill>
                <a:latin typeface="Lucida Sans" panose="020B0602030504020204" pitchFamily="34" charset="0"/>
                <a:sym typeface="Arial"/>
                <a:hlinkClick r:id="rId3"/>
              </a:rPr>
              <a:t> For A SHADOW </a:t>
            </a:r>
            <a:r>
              <a:rPr lang="nl-NL" sz="1100" u="sng" dirty="0" err="1">
                <a:solidFill>
                  <a:schemeClr val="hlink"/>
                </a:solidFill>
                <a:latin typeface="Lucida Sans" panose="020B0602030504020204" pitchFamily="34" charset="0"/>
                <a:sym typeface="Arial"/>
                <a:hlinkClick r:id="rId3"/>
              </a:rPr>
              <a:t>Shadow</a:t>
            </a:r>
            <a:r>
              <a:rPr lang="nl-NL" sz="1100" u="sng" dirty="0">
                <a:solidFill>
                  <a:schemeClr val="hlink"/>
                </a:solidFill>
                <a:latin typeface="Lucida Sans" panose="020B0602030504020204" pitchFamily="34" charset="0"/>
                <a:sym typeface="Arial"/>
                <a:hlinkClick r:id="rId3"/>
              </a:rPr>
              <a:t> Run Is V (hedgeye.com)</a:t>
            </a:r>
            <a:endParaRPr dirty="0">
              <a:latin typeface="Lucida Sans" panose="020B0602030504020204" pitchFamily="34" charset="0"/>
            </a:endParaRPr>
          </a:p>
        </p:txBody>
      </p:sp>
      <p:sp>
        <p:nvSpPr>
          <p:cNvPr id="199" name="Google Shape;19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205" name="Google Shape;2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latin typeface="Lucida Sans" panose="020B0602030504020204" pitchFamily="34" charset="0"/>
              </a:rPr>
              <a:t>Source image: </a:t>
            </a:r>
            <a:r>
              <a:rPr lang="nl-NL" u="sng" dirty="0">
                <a:solidFill>
                  <a:schemeClr val="hlink"/>
                </a:solidFill>
                <a:latin typeface="Lucida Sans" panose="020B0602030504020204" pitchFamily="34" charset="0"/>
                <a:hlinkClick r:id="rId3"/>
              </a:rPr>
              <a:t>Wat is Zekerheid: Definitie en betekenis | Capital.com</a:t>
            </a:r>
            <a:endParaRPr dirty="0">
              <a:latin typeface="Lucida Sans" panose="020B0602030504020204" pitchFamily="34" charset="0"/>
            </a:endParaRPr>
          </a:p>
        </p:txBody>
      </p:sp>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2418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13" name="Google Shape;11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930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232" name="Google Shape;2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latin typeface="Lucida Sans" panose="020B0602030504020204" pitchFamily="34" charset="0"/>
            </a:endParaRPr>
          </a:p>
        </p:txBody>
      </p:sp>
    </p:spTree>
    <p:extLst>
      <p:ext uri="{BB962C8B-B14F-4D97-AF65-F5344CB8AC3E}">
        <p14:creationId xmlns:p14="http://schemas.microsoft.com/office/powerpoint/2010/main" val="2197549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ucida Sans" panose="020B0602030504020204" pitchFamily="34" charset="0"/>
            </a:endParaRPr>
          </a:p>
        </p:txBody>
      </p:sp>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24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88" name="Google Shape;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Lucida Sans" panose="020B0602030504020204" pitchFamily="34" charset="0"/>
            </a:endParaRPr>
          </a:p>
        </p:txBody>
      </p:sp>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Lucida Sans" panose="020B0602030504020204" pitchFamily="34" charset="0"/>
            </a:endParaRPr>
          </a:p>
        </p:txBody>
      </p:sp>
      <p:sp>
        <p:nvSpPr>
          <p:cNvPr id="113" name="Google Shape;11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270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latin typeface="Lucida Sans" panose="020B0602030504020204" pitchFamily="34" charset="0"/>
              </a:rPr>
              <a:t>Sources images: </a:t>
            </a:r>
            <a:br>
              <a:rPr lang="nl-NL" dirty="0">
                <a:latin typeface="Lucida Sans" panose="020B0602030504020204" pitchFamily="34" charset="0"/>
              </a:rPr>
            </a:br>
            <a:r>
              <a:rPr lang="nl-NL" u="sng" dirty="0" err="1">
                <a:solidFill>
                  <a:schemeClr val="hlink"/>
                </a:solidFill>
                <a:latin typeface="Lucida Sans" panose="020B0602030504020204" pitchFamily="34" charset="0"/>
                <a:hlinkClick r:id="rId3"/>
              </a:rPr>
              <a:t>Stable</a:t>
            </a:r>
            <a:r>
              <a:rPr lang="nl-NL" u="sng" dirty="0">
                <a:solidFill>
                  <a:schemeClr val="hlink"/>
                </a:solidFill>
                <a:latin typeface="Lucida Sans" panose="020B0602030504020204" pitchFamily="34" charset="0"/>
                <a:hlinkClick r:id="rId3"/>
              </a:rPr>
              <a:t> </a:t>
            </a:r>
            <a:r>
              <a:rPr lang="nl-NL" u="sng" dirty="0" err="1">
                <a:solidFill>
                  <a:schemeClr val="hlink"/>
                </a:solidFill>
                <a:latin typeface="Lucida Sans" panose="020B0602030504020204" pitchFamily="34" charset="0"/>
                <a:hlinkClick r:id="rId3"/>
              </a:rPr>
              <a:t>Coins</a:t>
            </a:r>
            <a:r>
              <a:rPr lang="nl-NL" u="sng" dirty="0">
                <a:solidFill>
                  <a:schemeClr val="hlink"/>
                </a:solidFill>
                <a:latin typeface="Lucida Sans" panose="020B0602030504020204" pitchFamily="34" charset="0"/>
                <a:hlinkClick r:id="rId3"/>
              </a:rPr>
              <a:t>: The Next Wave of Adoption? | </a:t>
            </a:r>
            <a:r>
              <a:rPr lang="nl-NL" u="sng" dirty="0" err="1">
                <a:solidFill>
                  <a:schemeClr val="hlink"/>
                </a:solidFill>
                <a:latin typeface="Lucida Sans" panose="020B0602030504020204" pitchFamily="34" charset="0"/>
                <a:hlinkClick r:id="rId3"/>
              </a:rPr>
              <a:t>by</a:t>
            </a:r>
            <a:r>
              <a:rPr lang="nl-NL" u="sng" dirty="0">
                <a:solidFill>
                  <a:schemeClr val="hlink"/>
                </a:solidFill>
                <a:latin typeface="Lucida Sans" panose="020B0602030504020204" pitchFamily="34" charset="0"/>
                <a:hlinkClick r:id="rId3"/>
              </a:rPr>
              <a:t> Richard Knight | </a:t>
            </a:r>
            <a:r>
              <a:rPr lang="nl-NL" u="sng" dirty="0" err="1">
                <a:solidFill>
                  <a:schemeClr val="hlink"/>
                </a:solidFill>
                <a:latin typeface="Lucida Sans" panose="020B0602030504020204" pitchFamily="34" charset="0"/>
                <a:hlinkClick r:id="rId3"/>
              </a:rPr>
              <a:t>Good</a:t>
            </a:r>
            <a:r>
              <a:rPr lang="nl-NL" u="sng" dirty="0">
                <a:solidFill>
                  <a:schemeClr val="hlink"/>
                </a:solidFill>
                <a:latin typeface="Lucida Sans" panose="020B0602030504020204" pitchFamily="34" charset="0"/>
                <a:hlinkClick r:id="rId3"/>
              </a:rPr>
              <a:t> </a:t>
            </a:r>
            <a:r>
              <a:rPr lang="nl-NL" u="sng" dirty="0" err="1">
                <a:solidFill>
                  <a:schemeClr val="hlink"/>
                </a:solidFill>
                <a:latin typeface="Lucida Sans" panose="020B0602030504020204" pitchFamily="34" charset="0"/>
                <a:hlinkClick r:id="rId3"/>
              </a:rPr>
              <a:t>Audience</a:t>
            </a:r>
            <a:endParaRPr dirty="0">
              <a:latin typeface="Lucida Sans" panose="020B0602030504020204" pitchFamily="34" charset="0"/>
            </a:endParaRPr>
          </a:p>
          <a:p>
            <a:pPr marL="0" lvl="0" indent="0" algn="l" rtl="0">
              <a:lnSpc>
                <a:spcPct val="100000"/>
              </a:lnSpc>
              <a:spcBef>
                <a:spcPts val="0"/>
              </a:spcBef>
              <a:spcAft>
                <a:spcPts val="0"/>
              </a:spcAft>
              <a:buSzPts val="1100"/>
              <a:buNone/>
            </a:pPr>
            <a:r>
              <a:rPr lang="nl-NL" u="sng" dirty="0" err="1">
                <a:solidFill>
                  <a:schemeClr val="hlink"/>
                </a:solidFill>
                <a:latin typeface="Lucida Sans" panose="020B0602030504020204" pitchFamily="34" charset="0"/>
                <a:hlinkClick r:id="rId4"/>
              </a:rPr>
              <a:t>Unemployment</a:t>
            </a:r>
            <a:r>
              <a:rPr lang="nl-NL" u="sng" dirty="0">
                <a:solidFill>
                  <a:schemeClr val="hlink"/>
                </a:solidFill>
                <a:latin typeface="Lucida Sans" panose="020B0602030504020204" pitchFamily="34" charset="0"/>
                <a:hlinkClick r:id="rId4"/>
              </a:rPr>
              <a:t>, a </a:t>
            </a:r>
            <a:r>
              <a:rPr lang="nl-NL" u="sng" dirty="0" err="1">
                <a:solidFill>
                  <a:schemeClr val="hlink"/>
                </a:solidFill>
                <a:latin typeface="Lucida Sans" panose="020B0602030504020204" pitchFamily="34" charset="0"/>
                <a:hlinkClick r:id="rId4"/>
              </a:rPr>
              <a:t>festering</a:t>
            </a:r>
            <a:r>
              <a:rPr lang="nl-NL" u="sng" dirty="0">
                <a:solidFill>
                  <a:schemeClr val="hlink"/>
                </a:solidFill>
                <a:latin typeface="Lucida Sans" panose="020B0602030504020204" pitchFamily="34" charset="0"/>
                <a:hlinkClick r:id="rId4"/>
              </a:rPr>
              <a:t> </a:t>
            </a:r>
            <a:r>
              <a:rPr lang="nl-NL" u="sng" dirty="0" err="1">
                <a:solidFill>
                  <a:schemeClr val="hlink"/>
                </a:solidFill>
                <a:latin typeface="Lucida Sans" panose="020B0602030504020204" pitchFamily="34" charset="0"/>
                <a:hlinkClick r:id="rId4"/>
              </a:rPr>
              <a:t>wound</a:t>
            </a:r>
            <a:r>
              <a:rPr lang="nl-NL" u="sng" dirty="0">
                <a:solidFill>
                  <a:schemeClr val="hlink"/>
                </a:solidFill>
                <a:latin typeface="Lucida Sans" panose="020B0602030504020204" pitchFamily="34" charset="0"/>
                <a:hlinkClick r:id="rId4"/>
              </a:rPr>
              <a:t> | </a:t>
            </a:r>
            <a:r>
              <a:rPr lang="nl-NL" u="sng" dirty="0" err="1">
                <a:solidFill>
                  <a:schemeClr val="hlink"/>
                </a:solidFill>
                <a:latin typeface="Lucida Sans" panose="020B0602030504020204" pitchFamily="34" charset="0"/>
                <a:hlinkClick r:id="rId4"/>
              </a:rPr>
              <a:t>Deccan</a:t>
            </a:r>
            <a:r>
              <a:rPr lang="nl-NL" u="sng" dirty="0">
                <a:solidFill>
                  <a:schemeClr val="hlink"/>
                </a:solidFill>
                <a:latin typeface="Lucida Sans" panose="020B0602030504020204" pitchFamily="34" charset="0"/>
                <a:hlinkClick r:id="rId4"/>
              </a:rPr>
              <a:t> </a:t>
            </a:r>
            <a:r>
              <a:rPr lang="nl-NL" u="sng" dirty="0" err="1">
                <a:solidFill>
                  <a:schemeClr val="hlink"/>
                </a:solidFill>
                <a:latin typeface="Lucida Sans" panose="020B0602030504020204" pitchFamily="34" charset="0"/>
                <a:hlinkClick r:id="rId4"/>
              </a:rPr>
              <a:t>Herald</a:t>
            </a:r>
            <a:endParaRPr dirty="0">
              <a:latin typeface="Lucida Sans" panose="020B0602030504020204" pitchFamily="34" charset="0"/>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dirty="0">
                <a:latin typeface="Lucida Sans" panose="020B0602030504020204" pitchFamily="34" charset="0"/>
              </a:rPr>
              <a:t>Source image: </a:t>
            </a:r>
            <a:r>
              <a:rPr lang="nl-NL" u="sng" dirty="0" err="1">
                <a:solidFill>
                  <a:schemeClr val="hlink"/>
                </a:solidFill>
                <a:latin typeface="Lucida Sans" panose="020B0602030504020204" pitchFamily="34" charset="0"/>
                <a:hlinkClick r:id="rId3"/>
              </a:rPr>
              <a:t>Hawkish</a:t>
            </a:r>
            <a:r>
              <a:rPr lang="nl-NL" u="sng" dirty="0">
                <a:solidFill>
                  <a:schemeClr val="hlink"/>
                </a:solidFill>
                <a:latin typeface="Lucida Sans" panose="020B0602030504020204" pitchFamily="34" charset="0"/>
                <a:hlinkClick r:id="rId3"/>
              </a:rPr>
              <a:t> </a:t>
            </a:r>
            <a:r>
              <a:rPr lang="nl-NL" u="sng" dirty="0" err="1">
                <a:solidFill>
                  <a:schemeClr val="hlink"/>
                </a:solidFill>
                <a:latin typeface="Lucida Sans" panose="020B0602030504020204" pitchFamily="34" charset="0"/>
                <a:hlinkClick r:id="rId3"/>
              </a:rPr>
              <a:t>vs</a:t>
            </a:r>
            <a:r>
              <a:rPr lang="nl-NL" u="sng" dirty="0">
                <a:solidFill>
                  <a:schemeClr val="hlink"/>
                </a:solidFill>
                <a:latin typeface="Lucida Sans" panose="020B0602030504020204" pitchFamily="34" charset="0"/>
                <a:hlinkClick r:id="rId3"/>
              </a:rPr>
              <a:t> </a:t>
            </a:r>
            <a:r>
              <a:rPr lang="nl-NL" u="sng" dirty="0" err="1">
                <a:solidFill>
                  <a:schemeClr val="hlink"/>
                </a:solidFill>
                <a:latin typeface="Lucida Sans" panose="020B0602030504020204" pitchFamily="34" charset="0"/>
                <a:hlinkClick r:id="rId3"/>
              </a:rPr>
              <a:t>Dovish</a:t>
            </a:r>
            <a:r>
              <a:rPr lang="nl-NL" u="sng" dirty="0">
                <a:solidFill>
                  <a:schemeClr val="hlink"/>
                </a:solidFill>
                <a:latin typeface="Lucida Sans" panose="020B0602030504020204" pitchFamily="34" charset="0"/>
                <a:hlinkClick r:id="rId3"/>
              </a:rPr>
              <a:t>: </a:t>
            </a:r>
            <a:r>
              <a:rPr lang="nl-NL" u="sng" dirty="0" err="1">
                <a:solidFill>
                  <a:schemeClr val="hlink"/>
                </a:solidFill>
                <a:latin typeface="Lucida Sans" panose="020B0602030504020204" pitchFamily="34" charset="0"/>
                <a:hlinkClick r:id="rId3"/>
              </a:rPr>
              <a:t>Differences</a:t>
            </a:r>
            <a:r>
              <a:rPr lang="nl-NL" u="sng" dirty="0">
                <a:solidFill>
                  <a:schemeClr val="hlink"/>
                </a:solidFill>
                <a:latin typeface="Lucida Sans" panose="020B0602030504020204" pitchFamily="34" charset="0"/>
                <a:hlinkClick r:id="rId3"/>
              </a:rPr>
              <a:t> </a:t>
            </a:r>
            <a:r>
              <a:rPr lang="nl-NL" u="sng" dirty="0" err="1">
                <a:solidFill>
                  <a:schemeClr val="hlink"/>
                </a:solidFill>
                <a:latin typeface="Lucida Sans" panose="020B0602030504020204" pitchFamily="34" charset="0"/>
                <a:hlinkClick r:id="rId3"/>
              </a:rPr>
              <a:t>Between</a:t>
            </a:r>
            <a:r>
              <a:rPr lang="nl-NL" u="sng" dirty="0">
                <a:solidFill>
                  <a:schemeClr val="hlink"/>
                </a:solidFill>
                <a:latin typeface="Lucida Sans" panose="020B0602030504020204" pitchFamily="34" charset="0"/>
                <a:hlinkClick r:id="rId3"/>
              </a:rPr>
              <a:t> </a:t>
            </a:r>
            <a:r>
              <a:rPr lang="nl-NL" u="sng" dirty="0" err="1">
                <a:solidFill>
                  <a:schemeClr val="hlink"/>
                </a:solidFill>
                <a:latin typeface="Lucida Sans" panose="020B0602030504020204" pitchFamily="34" charset="0"/>
                <a:hlinkClick r:id="rId3"/>
              </a:rPr>
              <a:t>Monetary</a:t>
            </a:r>
            <a:r>
              <a:rPr lang="nl-NL" u="sng" dirty="0">
                <a:solidFill>
                  <a:schemeClr val="hlink"/>
                </a:solidFill>
                <a:latin typeface="Lucida Sans" panose="020B0602030504020204" pitchFamily="34" charset="0"/>
                <a:hlinkClick r:id="rId3"/>
              </a:rPr>
              <a:t> </a:t>
            </a:r>
            <a:r>
              <a:rPr lang="nl-NL" u="sng" dirty="0" err="1">
                <a:solidFill>
                  <a:schemeClr val="hlink"/>
                </a:solidFill>
                <a:latin typeface="Lucida Sans" panose="020B0602030504020204" pitchFamily="34" charset="0"/>
                <a:hlinkClick r:id="rId3"/>
              </a:rPr>
              <a:t>Policies</a:t>
            </a:r>
            <a:r>
              <a:rPr lang="nl-NL" u="sng" dirty="0">
                <a:solidFill>
                  <a:schemeClr val="hlink"/>
                </a:solidFill>
                <a:latin typeface="Lucida Sans" panose="020B0602030504020204" pitchFamily="34" charset="0"/>
                <a:hlinkClick r:id="rId3"/>
              </a:rPr>
              <a:t> - BabyPips.com</a:t>
            </a:r>
            <a:endParaRPr dirty="0">
              <a:latin typeface="Lucida Sans" panose="020B0602030504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latin typeface="Lucida Sans" panose="020B0602030504020204" pitchFamily="34" charset="0"/>
            </a:endParaRPr>
          </a:p>
        </p:txBody>
      </p:sp>
    </p:spTree>
    <p:extLst>
      <p:ext uri="{BB962C8B-B14F-4D97-AF65-F5344CB8AC3E}">
        <p14:creationId xmlns:p14="http://schemas.microsoft.com/office/powerpoint/2010/main" val="402135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panose="020B0604030504040204" pitchFamily="34" charset="0"/>
                <a:ea typeface="Verdana" panose="020B060403050404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Verdana" panose="020B0604030504040204" pitchFamily="34" charset="0"/>
                <a:ea typeface="Verdana" panose="020B060403050404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28" name="Google Shape;2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34" name="Google Shape;3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35" name="Google Shape;3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Verdana" panose="020B0604030504040204" pitchFamily="34" charset="0"/>
                <a:ea typeface="Verdana" panose="020B060403050404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9" name="Google Shape;39;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Verdana" panose="020B0604030504040204" pitchFamily="34" charset="0"/>
                <a:ea typeface="Verdana" panose="020B060403050404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1" name="Google Shape;41;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Verdana" panose="020B0604030504040204" pitchFamily="34" charset="0"/>
                <a:ea typeface="Verdana" panose="020B060403050404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43" name="Google Shape;4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44" name="Google Shape;4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49" name="Google Shape;4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Verdana" panose="020B0604030504040204" pitchFamily="34" charset="0"/>
                <a:ea typeface="Verdana" panose="020B060403050404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Verdana" panose="020B0604030504040204" pitchFamily="34" charset="0"/>
                <a:ea typeface="Verdana" panose="020B060403050404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Verdana" panose="020B0604030504040204" pitchFamily="34" charset="0"/>
                <a:ea typeface="Verdana" panose="020B060403050404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30"/>
          <p:cNvSpPr>
            <a:spLocks noGrp="1"/>
          </p:cNvSpPr>
          <p:nvPr>
            <p:ph type="pic" idx="2"/>
          </p:nvPr>
        </p:nvSpPr>
        <p:spPr>
          <a:xfrm>
            <a:off x="5183188" y="987425"/>
            <a:ext cx="6172200" cy="4873625"/>
          </a:xfrm>
          <a:prstGeom prst="rect">
            <a:avLst/>
          </a:prstGeom>
          <a:noFill/>
          <a:ln>
            <a:noFill/>
          </a:ln>
        </p:spPr>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Verdana" panose="020B0604030504040204" pitchFamily="34" charset="0"/>
                <a:ea typeface="Verdana" panose="020B060403050404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dirty="0"/>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GB" dirty="0"/>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GB" dirty="0"/>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panose="020B0604030504040204" pitchFamily="34" charset="0"/>
                <a:ea typeface="Verdana" panose="020B0604030504040204" pitchFamily="34" charset="0"/>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a:t>
            </a:fld>
            <a:endParaRPr lang="nl-NL"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erdana" panose="020B0604030504040204" pitchFamily="34" charset="0"/>
          <a:ea typeface="Verdana" panose="020B060403050404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erdana" panose="020B0604030504040204" pitchFamily="34" charset="0"/>
          <a:ea typeface="Verdana" panose="020B060403050404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Lucida Sans"/>
              <a:buNone/>
            </a:pPr>
            <a:r>
              <a:rPr lang="en-GB" sz="4400" dirty="0">
                <a:latin typeface="Lucida Sans"/>
                <a:ea typeface="Lucida Sans"/>
                <a:cs typeface="Lucida Sans"/>
                <a:sym typeface="Lucida Sans"/>
              </a:rPr>
              <a:t>The Practice of Central Banking</a:t>
            </a:r>
            <a:endParaRPr sz="4400" i="1" dirty="0">
              <a:latin typeface="Lucida Sans"/>
              <a:ea typeface="Lucida Sans"/>
              <a:cs typeface="Lucida Sans"/>
              <a:sym typeface="Lucida Sans"/>
            </a:endParaRPr>
          </a:p>
        </p:txBody>
      </p:sp>
      <p:sp>
        <p:nvSpPr>
          <p:cNvPr id="103" name="Google Shape;103;p15"/>
          <p:cNvSpPr/>
          <p:nvPr/>
        </p:nvSpPr>
        <p:spPr>
          <a:xfrm>
            <a:off x="490537" y="361950"/>
            <a:ext cx="11211000" cy="6165300"/>
          </a:xfrm>
          <a:prstGeom prst="snip2DiagRect">
            <a:avLst>
              <a:gd name="adj1" fmla="val 0"/>
              <a:gd name="adj2" fmla="val 16667"/>
            </a:avLst>
          </a:prstGeom>
          <a:noFill/>
          <a:ln w="60325" cap="flat" cmpd="dbl">
            <a:solidFill>
              <a:srgbClr val="8296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l-NL" dirty="0">
                <a:latin typeface="+mj-lt"/>
              </a:rPr>
              <a:t>Real-</a:t>
            </a:r>
            <a:r>
              <a:rPr lang="nl-NL" dirty="0" err="1">
                <a:latin typeface="+mj-lt"/>
              </a:rPr>
              <a:t>world</a:t>
            </a:r>
            <a:r>
              <a:rPr lang="nl-NL" dirty="0">
                <a:latin typeface="+mj-lt"/>
              </a:rPr>
              <a:t> </a:t>
            </a:r>
            <a:r>
              <a:rPr lang="nl-NL" dirty="0" err="1">
                <a:latin typeface="+mj-lt"/>
              </a:rPr>
              <a:t>exercises</a:t>
            </a:r>
            <a:r>
              <a:rPr lang="nl-NL" dirty="0">
                <a:latin typeface="+mj-lt"/>
              </a:rPr>
              <a:t>: </a:t>
            </a:r>
            <a:br>
              <a:rPr lang="nl-NL" dirty="0">
                <a:latin typeface="+mj-lt"/>
              </a:rPr>
            </a:br>
            <a:r>
              <a:rPr lang="nl-NL" dirty="0" err="1">
                <a:latin typeface="+mj-lt"/>
              </a:rPr>
              <a:t>Know</a:t>
            </a:r>
            <a:r>
              <a:rPr lang="nl-NL" dirty="0">
                <a:latin typeface="+mj-lt"/>
              </a:rPr>
              <a:t> </a:t>
            </a:r>
            <a:r>
              <a:rPr lang="nl-NL" dirty="0" err="1">
                <a:latin typeface="+mj-lt"/>
              </a:rPr>
              <a:t>your</a:t>
            </a:r>
            <a:r>
              <a:rPr lang="nl-NL" dirty="0">
                <a:latin typeface="+mj-lt"/>
              </a:rPr>
              <a:t> </a:t>
            </a:r>
            <a:r>
              <a:rPr lang="nl-NL" dirty="0" err="1">
                <a:latin typeface="+mj-lt"/>
              </a:rPr>
              <a:t>own</a:t>
            </a:r>
            <a:r>
              <a:rPr lang="nl-NL" dirty="0">
                <a:latin typeface="+mj-lt"/>
              </a:rPr>
              <a:t> </a:t>
            </a:r>
            <a:r>
              <a:rPr lang="nl-NL" dirty="0" err="1">
                <a:latin typeface="+mj-lt"/>
              </a:rPr>
              <a:t>central</a:t>
            </a:r>
            <a:r>
              <a:rPr lang="nl-NL" dirty="0">
                <a:latin typeface="+mj-lt"/>
              </a:rPr>
              <a:t> bank</a:t>
            </a:r>
            <a:endParaRPr dirty="0">
              <a:latin typeface="+mj-lt"/>
            </a:endParaRPr>
          </a:p>
        </p:txBody>
      </p:sp>
      <p:sp>
        <p:nvSpPr>
          <p:cNvPr id="139" name="Google Shape;139;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l" rtl="0">
              <a:lnSpc>
                <a:spcPct val="110000"/>
              </a:lnSpc>
              <a:spcBef>
                <a:spcPts val="1000"/>
              </a:spcBef>
              <a:spcAft>
                <a:spcPts val="0"/>
              </a:spcAft>
              <a:buClr>
                <a:schemeClr val="dk1"/>
              </a:buClr>
              <a:buSzPts val="1800"/>
              <a:buChar char="•"/>
            </a:pPr>
            <a:r>
              <a:rPr lang="nl-NL" dirty="0" err="1"/>
              <a:t>What</a:t>
            </a:r>
            <a:r>
              <a:rPr lang="nl-NL" dirty="0"/>
              <a:t> is </a:t>
            </a:r>
            <a:r>
              <a:rPr lang="nl-NL" dirty="0" err="1"/>
              <a:t>the</a:t>
            </a:r>
            <a:r>
              <a:rPr lang="nl-NL" dirty="0"/>
              <a:t> </a:t>
            </a:r>
            <a:r>
              <a:rPr lang="nl-NL" dirty="0" err="1"/>
              <a:t>mandate</a:t>
            </a:r>
            <a:r>
              <a:rPr lang="nl-NL" dirty="0"/>
              <a:t> of </a:t>
            </a:r>
            <a:r>
              <a:rPr lang="nl-NL" dirty="0" err="1"/>
              <a:t>your</a:t>
            </a:r>
            <a:r>
              <a:rPr lang="nl-NL" dirty="0"/>
              <a:t> </a:t>
            </a:r>
            <a:r>
              <a:rPr lang="nl-NL" dirty="0" err="1"/>
              <a:t>central</a:t>
            </a:r>
            <a:r>
              <a:rPr lang="nl-NL" dirty="0"/>
              <a:t> bank? </a:t>
            </a:r>
          </a:p>
          <a:p>
            <a:pPr marL="457200" lvl="0" indent="-342900" algn="l" rtl="0">
              <a:lnSpc>
                <a:spcPct val="110000"/>
              </a:lnSpc>
              <a:spcBef>
                <a:spcPts val="1000"/>
              </a:spcBef>
              <a:spcAft>
                <a:spcPts val="0"/>
              </a:spcAft>
              <a:buClr>
                <a:schemeClr val="dk1"/>
              </a:buClr>
              <a:buSzPts val="1800"/>
              <a:buChar char="•"/>
            </a:pPr>
            <a:r>
              <a:rPr lang="nl-NL" dirty="0" err="1"/>
              <a:t>What</a:t>
            </a:r>
            <a:r>
              <a:rPr lang="nl-NL" dirty="0"/>
              <a:t> is </a:t>
            </a:r>
            <a:r>
              <a:rPr lang="nl-NL" dirty="0" err="1"/>
              <a:t>the</a:t>
            </a:r>
            <a:r>
              <a:rPr lang="nl-NL" dirty="0"/>
              <a:t> </a:t>
            </a:r>
            <a:r>
              <a:rPr lang="nl-NL" dirty="0" err="1"/>
              <a:t>current</a:t>
            </a:r>
            <a:r>
              <a:rPr lang="nl-NL" dirty="0"/>
              <a:t> short-term interest </a:t>
            </a:r>
            <a:r>
              <a:rPr lang="nl-NL" dirty="0" err="1"/>
              <a:t>rate</a:t>
            </a:r>
            <a:r>
              <a:rPr lang="nl-NL" dirty="0"/>
              <a:t> target?</a:t>
            </a:r>
          </a:p>
          <a:p>
            <a:pPr marL="457200" lvl="0" indent="-342900" algn="l" rtl="0">
              <a:lnSpc>
                <a:spcPct val="110000"/>
              </a:lnSpc>
              <a:spcBef>
                <a:spcPts val="1000"/>
              </a:spcBef>
              <a:spcAft>
                <a:spcPts val="0"/>
              </a:spcAft>
              <a:buClr>
                <a:schemeClr val="dk1"/>
              </a:buClr>
              <a:buSzPts val="1800"/>
              <a:buChar char="•"/>
            </a:pPr>
            <a:r>
              <a:rPr lang="nl-NL" dirty="0" err="1"/>
              <a:t>What</a:t>
            </a:r>
            <a:r>
              <a:rPr lang="nl-NL" dirty="0"/>
              <a:t> is </a:t>
            </a:r>
            <a:r>
              <a:rPr lang="nl-NL" dirty="0" err="1"/>
              <a:t>the</a:t>
            </a:r>
            <a:r>
              <a:rPr lang="nl-NL" dirty="0"/>
              <a:t> </a:t>
            </a:r>
            <a:r>
              <a:rPr lang="en-GB" dirty="0"/>
              <a:t>total value of the assets on the central bank balance sheet?</a:t>
            </a:r>
            <a:endParaRPr dirty="0"/>
          </a:p>
          <a:p>
            <a:pPr marL="457200" lvl="0" indent="-342900" algn="l" rtl="0">
              <a:lnSpc>
                <a:spcPct val="110000"/>
              </a:lnSpc>
              <a:spcBef>
                <a:spcPts val="1000"/>
              </a:spcBef>
              <a:spcAft>
                <a:spcPts val="0"/>
              </a:spcAft>
              <a:buClr>
                <a:schemeClr val="dk1"/>
              </a:buClr>
              <a:buSzPts val="1800"/>
              <a:buChar char="•"/>
            </a:pPr>
            <a:r>
              <a:rPr lang="nl-NL" dirty="0" err="1"/>
              <a:t>Who</a:t>
            </a:r>
            <a:r>
              <a:rPr lang="nl-NL" dirty="0"/>
              <a:t> sits on </a:t>
            </a:r>
            <a:r>
              <a:rPr lang="nl-NL" dirty="0" err="1"/>
              <a:t>the</a:t>
            </a:r>
            <a:r>
              <a:rPr lang="nl-NL" dirty="0"/>
              <a:t> board of </a:t>
            </a:r>
            <a:r>
              <a:rPr lang="nl-NL" dirty="0" err="1"/>
              <a:t>the</a:t>
            </a:r>
            <a:r>
              <a:rPr lang="nl-NL" dirty="0"/>
              <a:t> </a:t>
            </a:r>
            <a:r>
              <a:rPr lang="nl-NL" dirty="0" err="1"/>
              <a:t>central</a:t>
            </a:r>
            <a:r>
              <a:rPr lang="nl-NL" dirty="0"/>
              <a:t> bank </a:t>
            </a:r>
            <a:r>
              <a:rPr lang="nl-NL" dirty="0" err="1"/>
              <a:t>and</a:t>
            </a:r>
            <a:r>
              <a:rPr lang="nl-NL" dirty="0"/>
              <a:t> </a:t>
            </a:r>
            <a:r>
              <a:rPr lang="nl-NL" dirty="0" err="1"/>
              <a:t>who</a:t>
            </a:r>
            <a:r>
              <a:rPr lang="nl-NL" dirty="0"/>
              <a:t> are </a:t>
            </a:r>
            <a:r>
              <a:rPr lang="nl-NL" dirty="0" err="1"/>
              <a:t>they</a:t>
            </a:r>
            <a:r>
              <a:rPr lang="nl-NL" dirty="0"/>
              <a:t>? </a:t>
            </a:r>
          </a:p>
          <a:p>
            <a:pPr lvl="1">
              <a:lnSpc>
                <a:spcPct val="110000"/>
              </a:lnSpc>
              <a:spcBef>
                <a:spcPts val="1000"/>
              </a:spcBef>
            </a:pPr>
            <a:r>
              <a:rPr lang="nl-NL" dirty="0" err="1"/>
              <a:t>Demographics</a:t>
            </a:r>
            <a:r>
              <a:rPr lang="nl-NL" dirty="0"/>
              <a:t>: Age, gender, </a:t>
            </a:r>
            <a:r>
              <a:rPr lang="nl-NL" dirty="0" err="1"/>
              <a:t>ethnicity</a:t>
            </a:r>
            <a:r>
              <a:rPr lang="nl-NL" dirty="0"/>
              <a:t>/race, </a:t>
            </a:r>
            <a:r>
              <a:rPr lang="nl-NL" dirty="0" err="1"/>
              <a:t>and</a:t>
            </a:r>
            <a:r>
              <a:rPr lang="nl-NL" dirty="0"/>
              <a:t> </a:t>
            </a:r>
            <a:r>
              <a:rPr lang="nl-NL" dirty="0" err="1"/>
              <a:t>the</a:t>
            </a:r>
            <a:r>
              <a:rPr lang="nl-NL" dirty="0"/>
              <a:t> </a:t>
            </a:r>
            <a:r>
              <a:rPr lang="nl-NL" dirty="0" err="1"/>
              <a:t>place</a:t>
            </a:r>
            <a:r>
              <a:rPr lang="nl-NL" dirty="0"/>
              <a:t> or </a:t>
            </a:r>
            <a:r>
              <a:rPr lang="nl-NL" dirty="0" err="1"/>
              <a:t>region</a:t>
            </a:r>
            <a:r>
              <a:rPr lang="nl-NL" dirty="0"/>
              <a:t> </a:t>
            </a:r>
            <a:r>
              <a:rPr lang="nl-NL" dirty="0" err="1"/>
              <a:t>she</a:t>
            </a:r>
            <a:r>
              <a:rPr lang="nl-NL" dirty="0"/>
              <a:t>/he </a:t>
            </a:r>
            <a:r>
              <a:rPr lang="nl-NL" dirty="0" err="1"/>
              <a:t>grew</a:t>
            </a:r>
            <a:r>
              <a:rPr lang="nl-NL" dirty="0"/>
              <a:t> up in</a:t>
            </a:r>
          </a:p>
          <a:p>
            <a:pPr lvl="1">
              <a:lnSpc>
                <a:spcPct val="110000"/>
              </a:lnSpc>
              <a:spcBef>
                <a:spcPts val="1000"/>
              </a:spcBef>
            </a:pPr>
            <a:r>
              <a:rPr lang="nl-NL" dirty="0" err="1"/>
              <a:t>Trained</a:t>
            </a:r>
            <a:r>
              <a:rPr lang="nl-NL" dirty="0"/>
              <a:t> as: …</a:t>
            </a:r>
          </a:p>
          <a:p>
            <a:pPr lvl="1">
              <a:lnSpc>
                <a:spcPct val="110000"/>
              </a:lnSpc>
              <a:spcBef>
                <a:spcPts val="1000"/>
              </a:spcBef>
            </a:pPr>
            <a:r>
              <a:rPr lang="nl-NL" dirty="0" err="1"/>
              <a:t>Worked</a:t>
            </a:r>
            <a:r>
              <a:rPr lang="nl-NL" dirty="0"/>
              <a:t> </a:t>
            </a:r>
            <a:r>
              <a:rPr lang="nl-NL" dirty="0" err="1"/>
              <a:t>before</a:t>
            </a:r>
            <a:r>
              <a:rPr lang="nl-NL" dirty="0"/>
              <a:t> at: …</a:t>
            </a:r>
          </a:p>
          <a:p>
            <a:pPr lvl="1">
              <a:lnSpc>
                <a:spcPct val="110000"/>
              </a:lnSpc>
              <a:spcBef>
                <a:spcPts val="1000"/>
              </a:spcBef>
            </a:pPr>
            <a:r>
              <a:rPr lang="nl-NL" dirty="0" err="1"/>
              <a:t>Known</a:t>
            </a:r>
            <a:r>
              <a:rPr lang="nl-NL" dirty="0"/>
              <a:t> as </a:t>
            </a:r>
            <a:r>
              <a:rPr lang="nl-NL" dirty="0" err="1"/>
              <a:t>hawk</a:t>
            </a:r>
            <a:r>
              <a:rPr lang="nl-NL" dirty="0"/>
              <a:t> or dove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l-NL" dirty="0" err="1">
                <a:latin typeface="+mj-lt"/>
              </a:rPr>
              <a:t>Conventional</a:t>
            </a:r>
            <a:r>
              <a:rPr lang="nl-NL" dirty="0">
                <a:latin typeface="+mj-lt"/>
              </a:rPr>
              <a:t> </a:t>
            </a:r>
            <a:r>
              <a:rPr lang="nl-NL" dirty="0" err="1">
                <a:latin typeface="+mj-lt"/>
              </a:rPr>
              <a:t>monetary</a:t>
            </a:r>
            <a:r>
              <a:rPr lang="nl-NL" dirty="0">
                <a:latin typeface="+mj-lt"/>
              </a:rPr>
              <a:t> policy</a:t>
            </a:r>
            <a:endParaRPr dirty="0">
              <a:latin typeface="+mj-lt"/>
            </a:endParaRPr>
          </a:p>
        </p:txBody>
      </p:sp>
      <p:sp>
        <p:nvSpPr>
          <p:cNvPr id="145" name="Google Shape;145;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nl-NL" dirty="0"/>
              <a:t>Setting a target for the </a:t>
            </a:r>
            <a:r>
              <a:rPr lang="nl-NL"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overnight</a:t>
            </a: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interest </a:t>
            </a:r>
            <a:r>
              <a:rPr lang="nl-NL"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rate</a:t>
            </a:r>
            <a:r>
              <a:rPr lang="nl-NL" dirty="0"/>
              <a:t> </a:t>
            </a:r>
            <a:r>
              <a:rPr lang="nl-NL" dirty="0" err="1"/>
              <a:t>to</a:t>
            </a:r>
            <a:r>
              <a:rPr lang="nl-NL" dirty="0"/>
              <a:t> </a:t>
            </a:r>
            <a:r>
              <a:rPr lang="nl-NL" dirty="0" err="1"/>
              <a:t>pursue</a:t>
            </a:r>
            <a:r>
              <a:rPr lang="nl-NL" dirty="0"/>
              <a:t> </a:t>
            </a:r>
            <a:r>
              <a:rPr lang="nl-NL" dirty="0" err="1"/>
              <a:t>objectives</a:t>
            </a:r>
            <a:r>
              <a:rPr lang="nl-NL" dirty="0"/>
              <a:t>, </a:t>
            </a:r>
            <a:r>
              <a:rPr lang="nl-NL" dirty="0" err="1"/>
              <a:t>such</a:t>
            </a:r>
            <a:r>
              <a:rPr lang="nl-NL" dirty="0"/>
              <a:t> as </a:t>
            </a:r>
            <a:r>
              <a:rPr lang="nl-NL"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price</a:t>
            </a: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nl-NL"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stability</a:t>
            </a: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nl-NL"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and</a:t>
            </a: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maximum </a:t>
            </a: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GDP </a:t>
            </a:r>
            <a:r>
              <a:rPr lang="nl-NL"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growth</a:t>
            </a: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and</a:t>
            </a:r>
            <a:r>
              <a:rPr lang="nl-NL"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nl-NL" dirty="0" err="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employment</a:t>
            </a:r>
            <a:r>
              <a:rPr lang="nl-NL" dirty="0"/>
              <a:t>.</a:t>
            </a:r>
            <a:endParaRPr dirty="0"/>
          </a:p>
          <a:p>
            <a:pPr marL="457200" lvl="0" indent="-228600" algn="l" rtl="0">
              <a:lnSpc>
                <a:spcPct val="90000"/>
              </a:lnSpc>
              <a:spcBef>
                <a:spcPts val="1000"/>
              </a:spcBef>
              <a:spcAft>
                <a:spcPts val="0"/>
              </a:spcAft>
              <a:buClr>
                <a:schemeClr val="dk1"/>
              </a:buClr>
              <a:buSzPts val="1800"/>
              <a:buNone/>
            </a:pPr>
            <a:endParaRPr dirty="0"/>
          </a:p>
          <a:p>
            <a:pPr marL="457200" lvl="0" indent="-342900" algn="l" rtl="0">
              <a:lnSpc>
                <a:spcPct val="90000"/>
              </a:lnSpc>
              <a:spcBef>
                <a:spcPts val="1000"/>
              </a:spcBef>
              <a:spcAft>
                <a:spcPts val="0"/>
              </a:spcAft>
              <a:buClr>
                <a:schemeClr val="dk1"/>
              </a:buClr>
              <a:buSzPts val="1800"/>
              <a:buChar char="•"/>
            </a:pPr>
            <a:r>
              <a:rPr lang="nl-NL" dirty="0"/>
              <a:t>Next slides</a:t>
            </a:r>
            <a:endParaRPr dirty="0"/>
          </a:p>
          <a:p>
            <a:pPr marL="914400" lvl="1" indent="-342900" algn="l" rtl="0">
              <a:lnSpc>
                <a:spcPct val="90000"/>
              </a:lnSpc>
              <a:spcBef>
                <a:spcPts val="500"/>
              </a:spcBef>
              <a:spcAft>
                <a:spcPts val="0"/>
              </a:spcAft>
              <a:buSzPts val="1800"/>
              <a:buChar char="•"/>
            </a:pPr>
            <a:r>
              <a:rPr lang="nl-NL" dirty="0">
                <a:latin typeface="Verdana" panose="020B0604030504040204" pitchFamily="34" charset="0"/>
                <a:ea typeface="Verdana" panose="020B0604030504040204" pitchFamily="34" charset="0"/>
              </a:rPr>
              <a:t>How </a:t>
            </a:r>
            <a:r>
              <a:rPr lang="nl-NL" dirty="0" err="1">
                <a:latin typeface="Verdana" panose="020B0604030504040204" pitchFamily="34" charset="0"/>
                <a:ea typeface="Verdana" panose="020B0604030504040204" pitchFamily="34" charset="0"/>
              </a:rPr>
              <a:t>central</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banks</a:t>
            </a:r>
            <a:r>
              <a:rPr lang="nl-NL" dirty="0">
                <a:latin typeface="Verdana" panose="020B0604030504040204" pitchFamily="34" charset="0"/>
                <a:ea typeface="Verdana" panose="020B0604030504040204" pitchFamily="34" charset="0"/>
              </a:rPr>
              <a:t> set </a:t>
            </a:r>
            <a:r>
              <a:rPr lang="nl-NL" dirty="0" err="1">
                <a:latin typeface="Verdana" panose="020B0604030504040204" pitchFamily="34" charset="0"/>
                <a:ea typeface="Verdana" panose="020B0604030504040204" pitchFamily="34" charset="0"/>
              </a:rPr>
              <a:t>the</a:t>
            </a:r>
            <a:r>
              <a:rPr lang="nl-NL" dirty="0">
                <a:latin typeface="Verdana" panose="020B0604030504040204" pitchFamily="34" charset="0"/>
                <a:ea typeface="Verdana" panose="020B0604030504040204" pitchFamily="34" charset="0"/>
              </a:rPr>
              <a:t> interest </a:t>
            </a:r>
            <a:r>
              <a:rPr lang="nl-NL" dirty="0" err="1">
                <a:latin typeface="Verdana" panose="020B0604030504040204" pitchFamily="34" charset="0"/>
                <a:ea typeface="Verdana" panose="020B0604030504040204" pitchFamily="34" charset="0"/>
              </a:rPr>
              <a:t>rate</a:t>
            </a:r>
            <a:endParaRPr dirty="0">
              <a:latin typeface="Verdana" panose="020B0604030504040204" pitchFamily="34" charset="0"/>
              <a:ea typeface="Verdana" panose="020B0604030504040204" pitchFamily="34" charset="0"/>
            </a:endParaRPr>
          </a:p>
          <a:p>
            <a:pPr marL="914400" lvl="1" indent="-342900" algn="l" rtl="0">
              <a:lnSpc>
                <a:spcPct val="90000"/>
              </a:lnSpc>
              <a:spcBef>
                <a:spcPts val="500"/>
              </a:spcBef>
              <a:spcAft>
                <a:spcPts val="0"/>
              </a:spcAft>
              <a:buSzPts val="1800"/>
              <a:buChar char="•"/>
            </a:pPr>
            <a:r>
              <a:rPr lang="nl-NL" dirty="0">
                <a:latin typeface="Verdana" panose="020B0604030504040204" pitchFamily="34" charset="0"/>
                <a:ea typeface="Verdana" panose="020B0604030504040204" pitchFamily="34" charset="0"/>
              </a:rPr>
              <a:t>How </a:t>
            </a:r>
            <a:r>
              <a:rPr lang="nl-NL" dirty="0" err="1">
                <a:latin typeface="Verdana" panose="020B0604030504040204" pitchFamily="34" charset="0"/>
                <a:ea typeface="Verdana" panose="020B0604030504040204" pitchFamily="34" charset="0"/>
              </a:rPr>
              <a:t>the</a:t>
            </a:r>
            <a:r>
              <a:rPr lang="nl-NL" dirty="0">
                <a:latin typeface="Verdana" panose="020B0604030504040204" pitchFamily="34" charset="0"/>
                <a:ea typeface="Verdana" panose="020B0604030504040204" pitchFamily="34" charset="0"/>
              </a:rPr>
              <a:t> interest </a:t>
            </a:r>
            <a:r>
              <a:rPr lang="nl-NL" dirty="0" err="1">
                <a:latin typeface="Verdana" panose="020B0604030504040204" pitchFamily="34" charset="0"/>
                <a:ea typeface="Verdana" panose="020B0604030504040204" pitchFamily="34" charset="0"/>
              </a:rPr>
              <a:t>rate</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can</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influence</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growth</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inflation</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and</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employment</a:t>
            </a:r>
            <a:endParaRPr dirty="0">
              <a:latin typeface="Verdana" panose="020B0604030504040204" pitchFamily="34" charset="0"/>
              <a:ea typeface="Verdana" panose="020B0604030504040204" pitchFamily="34" charset="0"/>
            </a:endParaRPr>
          </a:p>
          <a:p>
            <a:pPr marL="914400" lvl="1" indent="-342900" algn="l" rtl="0">
              <a:lnSpc>
                <a:spcPct val="90000"/>
              </a:lnSpc>
              <a:spcBef>
                <a:spcPts val="500"/>
              </a:spcBef>
              <a:spcAft>
                <a:spcPts val="0"/>
              </a:spcAft>
              <a:buSzPts val="1800"/>
              <a:buChar char="•"/>
            </a:pPr>
            <a:r>
              <a:rPr lang="nl-NL" dirty="0">
                <a:latin typeface="Verdana" panose="020B0604030504040204" pitchFamily="34" charset="0"/>
                <a:ea typeface="Verdana" panose="020B0604030504040204" pitchFamily="34" charset="0"/>
              </a:rPr>
              <a:t>How </a:t>
            </a:r>
            <a:r>
              <a:rPr lang="nl-NL" dirty="0" err="1">
                <a:latin typeface="Verdana" panose="020B0604030504040204" pitchFamily="34" charset="0"/>
                <a:ea typeface="Verdana" panose="020B0604030504040204" pitchFamily="34" charset="0"/>
              </a:rPr>
              <a:t>to</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determine</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the</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desired</a:t>
            </a:r>
            <a:r>
              <a:rPr lang="nl-NL" dirty="0">
                <a:latin typeface="Verdana" panose="020B0604030504040204" pitchFamily="34" charset="0"/>
                <a:ea typeface="Verdana" panose="020B0604030504040204" pitchFamily="34" charset="0"/>
              </a:rPr>
              <a:t> level of </a:t>
            </a:r>
            <a:r>
              <a:rPr lang="nl-NL" dirty="0" err="1">
                <a:latin typeface="Verdana" panose="020B0604030504040204" pitchFamily="34" charset="0"/>
                <a:ea typeface="Verdana" panose="020B0604030504040204" pitchFamily="34" charset="0"/>
              </a:rPr>
              <a:t>the</a:t>
            </a:r>
            <a:r>
              <a:rPr lang="nl-NL" dirty="0">
                <a:latin typeface="Verdana" panose="020B0604030504040204" pitchFamily="34" charset="0"/>
                <a:ea typeface="Verdana" panose="020B0604030504040204" pitchFamily="34" charset="0"/>
              </a:rPr>
              <a:t> interest </a:t>
            </a:r>
            <a:r>
              <a:rPr lang="nl-NL" dirty="0" err="1">
                <a:latin typeface="Verdana" panose="020B0604030504040204" pitchFamily="34" charset="0"/>
                <a:ea typeface="Verdana" panose="020B0604030504040204" pitchFamily="34" charset="0"/>
              </a:rPr>
              <a:t>rate</a:t>
            </a:r>
            <a:endParaRPr dirty="0">
              <a:latin typeface="Verdana" panose="020B0604030504040204" pitchFamily="34" charset="0"/>
              <a:ea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nl-NL" dirty="0"/>
              <a:t>The Floor Approach: How </a:t>
            </a:r>
            <a:r>
              <a:rPr lang="nl-NL" dirty="0" err="1"/>
              <a:t>central</a:t>
            </a:r>
            <a:r>
              <a:rPr lang="nl-NL" dirty="0"/>
              <a:t> </a:t>
            </a:r>
            <a:r>
              <a:rPr lang="nl-NL" dirty="0" err="1"/>
              <a:t>banks</a:t>
            </a:r>
            <a:r>
              <a:rPr lang="nl-NL" dirty="0"/>
              <a:t> set </a:t>
            </a:r>
            <a:r>
              <a:rPr lang="nl-NL" dirty="0" err="1"/>
              <a:t>the</a:t>
            </a:r>
            <a:r>
              <a:rPr lang="nl-NL" dirty="0"/>
              <a:t> interest </a:t>
            </a:r>
            <a:r>
              <a:rPr lang="nl-NL" dirty="0" err="1"/>
              <a:t>rate</a:t>
            </a:r>
            <a:endParaRPr dirty="0"/>
          </a:p>
        </p:txBody>
      </p:sp>
      <p:sp>
        <p:nvSpPr>
          <p:cNvPr id="151" name="Google Shape;151;p8"/>
          <p:cNvSpPr txBox="1">
            <a:spLocks noGrp="1"/>
          </p:cNvSpPr>
          <p:nvPr>
            <p:ph type="body" idx="1"/>
          </p:nvPr>
        </p:nvSpPr>
        <p:spPr>
          <a:xfrm>
            <a:off x="838200" y="2547891"/>
            <a:ext cx="4603812" cy="36290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69498"/>
              <a:buNone/>
            </a:pPr>
            <a:r>
              <a:rPr lang="nl-NL" dirty="0"/>
              <a:t>Central </a:t>
            </a:r>
            <a:r>
              <a:rPr lang="nl-NL" dirty="0" err="1"/>
              <a:t>banks</a:t>
            </a:r>
            <a:r>
              <a:rPr lang="nl-NL" dirty="0"/>
              <a:t> set the interest </a:t>
            </a:r>
            <a:r>
              <a:rPr lang="nl-NL" dirty="0" err="1"/>
              <a:t>rate</a:t>
            </a:r>
            <a:r>
              <a:rPr lang="nl-NL" dirty="0"/>
              <a:t> </a:t>
            </a:r>
            <a:r>
              <a:rPr lang="nl-NL" dirty="0" err="1"/>
              <a:t>with</a:t>
            </a:r>
            <a:r>
              <a:rPr lang="nl-NL" dirty="0"/>
              <a:t> the </a:t>
            </a:r>
            <a:r>
              <a:rPr lang="nl-NL" dirty="0" err="1"/>
              <a:t>deposit</a:t>
            </a:r>
            <a:r>
              <a:rPr lang="nl-NL" dirty="0"/>
              <a:t> facility </a:t>
            </a:r>
            <a:r>
              <a:rPr lang="nl-NL" dirty="0" err="1"/>
              <a:t>which</a:t>
            </a:r>
            <a:r>
              <a:rPr lang="nl-NL" dirty="0"/>
              <a:t> </a:t>
            </a:r>
            <a:r>
              <a:rPr lang="nl-NL" dirty="0" err="1"/>
              <a:t>functions</a:t>
            </a:r>
            <a:r>
              <a:rPr lang="nl-NL" dirty="0"/>
              <a:t> as minimum interest </a:t>
            </a:r>
            <a:r>
              <a:rPr lang="nl-NL" dirty="0" err="1"/>
              <a:t>rate</a:t>
            </a:r>
            <a:r>
              <a:rPr lang="nl-NL" dirty="0"/>
              <a:t> in the market. </a:t>
            </a:r>
          </a:p>
        </p:txBody>
      </p:sp>
      <p:pic>
        <p:nvPicPr>
          <p:cNvPr id="7" name="image4.png">
            <a:extLst>
              <a:ext uri="{FF2B5EF4-FFF2-40B4-BE49-F238E27FC236}">
                <a16:creationId xmlns:a16="http://schemas.microsoft.com/office/drawing/2014/main" id="{1FA1E76A-E391-4B23-BABA-8D2B795B2B46}"/>
              </a:ext>
            </a:extLst>
          </p:cNvPr>
          <p:cNvPicPr/>
          <p:nvPr/>
        </p:nvPicPr>
        <p:blipFill>
          <a:blip r:embed="rId3"/>
          <a:srcRect/>
          <a:stretch>
            <a:fillRect/>
          </a:stretch>
        </p:blipFill>
        <p:spPr>
          <a:xfrm>
            <a:off x="6096000" y="2547891"/>
            <a:ext cx="5052291" cy="2719153"/>
          </a:xfrm>
          <a:prstGeom prst="rect">
            <a:avLst/>
          </a:prstGeo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990"/>
              <a:buFont typeface="Arial"/>
              <a:buNone/>
            </a:pPr>
            <a:r>
              <a:rPr lang="nl-NL" dirty="0"/>
              <a:t>The </a:t>
            </a:r>
            <a:r>
              <a:rPr lang="nl-NL" dirty="0" err="1"/>
              <a:t>Monetary</a:t>
            </a:r>
            <a:r>
              <a:rPr lang="nl-NL" dirty="0"/>
              <a:t> Transmission </a:t>
            </a:r>
            <a:r>
              <a:rPr lang="nl-NL" dirty="0" err="1"/>
              <a:t>Mechanism</a:t>
            </a:r>
            <a:r>
              <a:rPr lang="nl-NL" dirty="0"/>
              <a:t>: </a:t>
            </a:r>
            <a:br>
              <a:rPr lang="nl-NL" dirty="0"/>
            </a:br>
            <a:r>
              <a:rPr lang="nl-NL" dirty="0"/>
              <a:t>How the interest </a:t>
            </a:r>
            <a:r>
              <a:rPr lang="nl-NL" dirty="0" err="1"/>
              <a:t>rate</a:t>
            </a:r>
            <a:r>
              <a:rPr lang="nl-NL" dirty="0"/>
              <a:t> </a:t>
            </a:r>
            <a:r>
              <a:rPr lang="nl-NL" dirty="0" err="1"/>
              <a:t>can</a:t>
            </a:r>
            <a:r>
              <a:rPr lang="nl-NL" dirty="0"/>
              <a:t> </a:t>
            </a:r>
            <a:r>
              <a:rPr lang="nl-NL" dirty="0" err="1"/>
              <a:t>influence</a:t>
            </a:r>
            <a:r>
              <a:rPr lang="nl-NL" dirty="0"/>
              <a:t> </a:t>
            </a:r>
            <a:r>
              <a:rPr lang="nl-NL" dirty="0" err="1"/>
              <a:t>growth</a:t>
            </a:r>
            <a:r>
              <a:rPr lang="nl-NL" dirty="0"/>
              <a:t>, </a:t>
            </a:r>
            <a:r>
              <a:rPr lang="nl-NL" dirty="0" err="1"/>
              <a:t>inflation</a:t>
            </a:r>
            <a:r>
              <a:rPr lang="nl-NL" dirty="0"/>
              <a:t> and </a:t>
            </a:r>
            <a:r>
              <a:rPr lang="nl-NL" dirty="0" err="1"/>
              <a:t>employment</a:t>
            </a:r>
            <a:endParaRPr dirty="0"/>
          </a:p>
        </p:txBody>
      </p:sp>
      <p:pic>
        <p:nvPicPr>
          <p:cNvPr id="157" name="Google Shape;157;p6"/>
          <p:cNvPicPr preferRelativeResize="0">
            <a:picLocks noGrp="1"/>
          </p:cNvPicPr>
          <p:nvPr>
            <p:ph type="body" idx="1"/>
          </p:nvPr>
        </p:nvPicPr>
        <p:blipFill rotWithShape="1">
          <a:blip r:embed="rId3">
            <a:alphaModFix/>
          </a:blip>
          <a:srcRect/>
          <a:stretch/>
        </p:blipFill>
        <p:spPr>
          <a:xfrm>
            <a:off x="1355819" y="2088428"/>
            <a:ext cx="9480361" cy="43513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990"/>
              <a:buFont typeface="Arial"/>
              <a:buNone/>
            </a:pPr>
            <a:r>
              <a:rPr lang="nl-NL" sz="3600" dirty="0"/>
              <a:t>The Idea of a Natural </a:t>
            </a:r>
            <a:r>
              <a:rPr lang="nl-NL" sz="3600" dirty="0" err="1"/>
              <a:t>Rate</a:t>
            </a:r>
            <a:r>
              <a:rPr lang="nl-NL" sz="3600" dirty="0"/>
              <a:t> of Interest </a:t>
            </a:r>
            <a:r>
              <a:rPr lang="nl-NL" sz="3600" dirty="0" err="1"/>
              <a:t>and</a:t>
            </a:r>
            <a:r>
              <a:rPr lang="nl-NL" sz="3600" dirty="0"/>
              <a:t> </a:t>
            </a:r>
            <a:r>
              <a:rPr lang="nl-NL" sz="3600" dirty="0" err="1"/>
              <a:t>its</a:t>
            </a:r>
            <a:r>
              <a:rPr lang="nl-NL" sz="3600" dirty="0"/>
              <a:t> </a:t>
            </a:r>
            <a:r>
              <a:rPr lang="nl-NL" sz="3600" dirty="0" err="1"/>
              <a:t>Critiques</a:t>
            </a:r>
            <a:r>
              <a:rPr lang="nl-NL" sz="3600" dirty="0"/>
              <a:t>: How </a:t>
            </a:r>
            <a:r>
              <a:rPr lang="nl-NL" sz="3600" dirty="0" err="1"/>
              <a:t>to</a:t>
            </a:r>
            <a:r>
              <a:rPr lang="nl-NL" sz="3600" dirty="0"/>
              <a:t> </a:t>
            </a:r>
            <a:r>
              <a:rPr lang="nl-NL" sz="3600" dirty="0" err="1"/>
              <a:t>determine</a:t>
            </a:r>
            <a:r>
              <a:rPr lang="nl-NL" sz="3600" dirty="0"/>
              <a:t> </a:t>
            </a:r>
            <a:r>
              <a:rPr lang="nl-NL" sz="3600" dirty="0" err="1"/>
              <a:t>the</a:t>
            </a:r>
            <a:r>
              <a:rPr lang="nl-NL" sz="3600" dirty="0"/>
              <a:t> </a:t>
            </a:r>
            <a:r>
              <a:rPr lang="nl-NL" sz="3600" dirty="0" err="1"/>
              <a:t>desired</a:t>
            </a:r>
            <a:r>
              <a:rPr lang="nl-NL" sz="3600" dirty="0"/>
              <a:t> level of </a:t>
            </a:r>
            <a:r>
              <a:rPr lang="nl-NL" sz="3600" dirty="0" err="1"/>
              <a:t>the</a:t>
            </a:r>
            <a:r>
              <a:rPr lang="nl-NL" sz="3600" dirty="0"/>
              <a:t> interest </a:t>
            </a:r>
            <a:r>
              <a:rPr lang="nl-NL" sz="3600" dirty="0" err="1"/>
              <a:t>rate</a:t>
            </a:r>
            <a:endParaRPr sz="3600" dirty="0"/>
          </a:p>
        </p:txBody>
      </p:sp>
      <p:sp>
        <p:nvSpPr>
          <p:cNvPr id="163" name="Google Shape;163;p5"/>
          <p:cNvSpPr txBox="1">
            <a:spLocks noGrp="1"/>
          </p:cNvSpPr>
          <p:nvPr>
            <p:ph type="body" idx="1"/>
          </p:nvPr>
        </p:nvSpPr>
        <p:spPr>
          <a:xfrm>
            <a:off x="838200" y="1825625"/>
            <a:ext cx="10771208" cy="22435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endParaRPr lang="nl-NL" sz="2400" dirty="0"/>
          </a:p>
          <a:p>
            <a:pPr marL="228600" lvl="0" indent="-228600" algn="l" rtl="0">
              <a:lnSpc>
                <a:spcPct val="100000"/>
              </a:lnSpc>
              <a:spcBef>
                <a:spcPts val="0"/>
              </a:spcBef>
              <a:spcAft>
                <a:spcPts val="0"/>
              </a:spcAft>
              <a:buClr>
                <a:schemeClr val="dk1"/>
              </a:buClr>
              <a:buSzPts val="2800"/>
              <a:buChar char="•"/>
            </a:pPr>
            <a:r>
              <a:rPr lang="nl-NL" sz="2400" dirty="0"/>
              <a:t>Idea: Interest </a:t>
            </a:r>
            <a:r>
              <a:rPr lang="nl-NL" sz="2400" dirty="0" err="1"/>
              <a:t>rates</a:t>
            </a:r>
            <a:r>
              <a:rPr lang="nl-NL" sz="2400" dirty="0"/>
              <a:t> </a:t>
            </a:r>
            <a:r>
              <a:rPr lang="nl-NL" sz="2400" dirty="0" err="1"/>
              <a:t>will</a:t>
            </a:r>
            <a:r>
              <a:rPr lang="nl-NL" sz="2400" dirty="0"/>
              <a:t> </a:t>
            </a:r>
            <a:r>
              <a:rPr lang="nl-NL" sz="2400" dirty="0" err="1"/>
              <a:t>tend</a:t>
            </a:r>
            <a:r>
              <a:rPr lang="nl-NL" sz="2400" dirty="0"/>
              <a:t> </a:t>
            </a:r>
            <a:r>
              <a:rPr lang="nl-NL" sz="2400" dirty="0" err="1"/>
              <a:t>towards</a:t>
            </a:r>
            <a:r>
              <a:rPr lang="nl-NL" sz="2400" dirty="0"/>
              <a:t> a ‘</a:t>
            </a:r>
            <a:r>
              <a:rPr lang="nl-NL" sz="2400" dirty="0" err="1"/>
              <a:t>natural</a:t>
            </a:r>
            <a:r>
              <a:rPr lang="nl-NL" sz="2400" dirty="0"/>
              <a:t>’ equilibrium.</a:t>
            </a:r>
            <a:endParaRPr sz="2400" dirty="0"/>
          </a:p>
        </p:txBody>
      </p:sp>
      <p:sp>
        <p:nvSpPr>
          <p:cNvPr id="165" name="Google Shape;165;p5"/>
          <p:cNvSpPr txBox="1"/>
          <p:nvPr/>
        </p:nvSpPr>
        <p:spPr>
          <a:xfrm>
            <a:off x="838200" y="3566624"/>
            <a:ext cx="6263936" cy="30366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1000"/>
              </a:spcBef>
              <a:spcAft>
                <a:spcPts val="0"/>
              </a:spcAft>
              <a:buClr>
                <a:schemeClr val="dk1"/>
              </a:buClr>
              <a:buSzPts val="2800"/>
              <a:buFont typeface="Arial"/>
              <a:buChar char="•"/>
            </a:pP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Critique</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Fiscal</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and</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monetary</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policy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can</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influence</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potential</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growth</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and</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the</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neutral</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a:t>
            </a:r>
            <a:r>
              <a:rPr lang="nl-NL" sz="2400" b="0" i="0" u="none" strike="noStrike" cap="none" dirty="0" err="1">
                <a:solidFill>
                  <a:schemeClr val="dk1"/>
                </a:solidFill>
                <a:latin typeface="Verdana" panose="020B0604030504040204" pitchFamily="34" charset="0"/>
                <a:ea typeface="Verdana" panose="020B0604030504040204" pitchFamily="34" charset="0"/>
                <a:cs typeface="Calibri"/>
                <a:sym typeface="Calibri"/>
              </a:rPr>
              <a:t>rate</a:t>
            </a:r>
            <a:r>
              <a:rPr lang="nl-NL" sz="2400" b="0" i="0" u="none" strike="noStrike" cap="none" dirty="0">
                <a:solidFill>
                  <a:schemeClr val="dk1"/>
                </a:solidFill>
                <a:latin typeface="Verdana" panose="020B0604030504040204" pitchFamily="34" charset="0"/>
                <a:ea typeface="Verdana" panose="020B0604030504040204" pitchFamily="34" charset="0"/>
                <a:cs typeface="Calibri"/>
                <a:sym typeface="Calibri"/>
              </a:rPr>
              <a:t> of interest.</a:t>
            </a:r>
            <a:endParaRPr sz="2400" dirty="0">
              <a:latin typeface="Lucida Sans" panose="020B0602030504020204" pitchFamily="34" charset="0"/>
            </a:endParaRPr>
          </a:p>
        </p:txBody>
      </p:sp>
      <p:pic>
        <p:nvPicPr>
          <p:cNvPr id="3" name="Picture 2" descr="Diagram&#10;&#10;Description automatically generated">
            <a:extLst>
              <a:ext uri="{FF2B5EF4-FFF2-40B4-BE49-F238E27FC236}">
                <a16:creationId xmlns:a16="http://schemas.microsoft.com/office/drawing/2014/main" id="{7E7E493E-FE7A-4ECF-AFE6-D4DA1D257645}"/>
              </a:ext>
            </a:extLst>
          </p:cNvPr>
          <p:cNvPicPr>
            <a:picLocks noChangeAspect="1"/>
          </p:cNvPicPr>
          <p:nvPr/>
        </p:nvPicPr>
        <p:blipFill>
          <a:blip r:embed="rId3"/>
          <a:stretch>
            <a:fillRect/>
          </a:stretch>
        </p:blipFill>
        <p:spPr>
          <a:xfrm>
            <a:off x="6747030" y="2760944"/>
            <a:ext cx="5368406" cy="38551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err="1"/>
              <a:t>Unconventional</a:t>
            </a:r>
            <a:r>
              <a:rPr lang="nl-NL" dirty="0"/>
              <a:t> </a:t>
            </a:r>
            <a:r>
              <a:rPr lang="nl-NL" dirty="0" err="1"/>
              <a:t>Monetary</a:t>
            </a:r>
            <a:r>
              <a:rPr lang="nl-NL" dirty="0"/>
              <a:t> Policy</a:t>
            </a:r>
            <a:endParaRPr dirty="0"/>
          </a:p>
        </p:txBody>
      </p:sp>
      <p:sp>
        <p:nvSpPr>
          <p:cNvPr id="171" name="Google Shape;17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SzPts val="2800"/>
              <a:buChar char="•"/>
            </a:pPr>
            <a:r>
              <a:rPr lang="nl-NL" dirty="0" err="1"/>
              <a:t>When</a:t>
            </a:r>
            <a:r>
              <a:rPr lang="nl-NL" dirty="0"/>
              <a:t> </a:t>
            </a:r>
            <a:r>
              <a:rPr lang="nl-NL" dirty="0" err="1"/>
              <a:t>conventional</a:t>
            </a:r>
            <a:r>
              <a:rPr lang="nl-NL" dirty="0"/>
              <a:t> </a:t>
            </a:r>
            <a:r>
              <a:rPr lang="nl-NL" dirty="0" err="1"/>
              <a:t>monetary</a:t>
            </a:r>
            <a:r>
              <a:rPr lang="nl-NL" dirty="0"/>
              <a:t> policy is </a:t>
            </a:r>
            <a:r>
              <a:rPr lang="nl-NL" dirty="0" err="1"/>
              <a:t>not</a:t>
            </a:r>
            <a:r>
              <a:rPr lang="nl-NL" dirty="0"/>
              <a:t> </a:t>
            </a:r>
            <a:r>
              <a:rPr lang="nl-NL" dirty="0" err="1"/>
              <a:t>sufficient</a:t>
            </a:r>
            <a:r>
              <a:rPr lang="nl-NL" dirty="0"/>
              <a:t> </a:t>
            </a:r>
            <a:r>
              <a:rPr lang="nl-NL" dirty="0" err="1"/>
              <a:t>due</a:t>
            </a:r>
            <a:r>
              <a:rPr lang="nl-NL" dirty="0"/>
              <a:t> </a:t>
            </a:r>
            <a:r>
              <a:rPr lang="nl-NL" dirty="0" err="1"/>
              <a:t>to</a:t>
            </a:r>
            <a:r>
              <a:rPr lang="nl-NL" dirty="0"/>
              <a:t> </a:t>
            </a:r>
            <a:r>
              <a:rPr lang="nl-NL" dirty="0" err="1"/>
              <a:t>the</a:t>
            </a:r>
            <a:r>
              <a:rPr lang="nl-NL" dirty="0"/>
              <a:t> zero </a:t>
            </a:r>
            <a:r>
              <a:rPr lang="nl-NL" dirty="0" err="1"/>
              <a:t>lower</a:t>
            </a:r>
            <a:r>
              <a:rPr lang="nl-NL" dirty="0"/>
              <a:t> </a:t>
            </a:r>
            <a:r>
              <a:rPr lang="nl-NL" dirty="0" err="1"/>
              <a:t>bound</a:t>
            </a:r>
            <a:r>
              <a:rPr lang="nl-NL" dirty="0"/>
              <a:t>, </a:t>
            </a:r>
            <a:r>
              <a:rPr lang="nl-NL" dirty="0" err="1"/>
              <a:t>central</a:t>
            </a:r>
            <a:r>
              <a:rPr lang="nl-NL" dirty="0"/>
              <a:t> </a:t>
            </a:r>
            <a:r>
              <a:rPr lang="nl-NL" dirty="0" err="1"/>
              <a:t>banks</a:t>
            </a:r>
            <a:r>
              <a:rPr lang="nl-NL" dirty="0"/>
              <a:t> </a:t>
            </a:r>
            <a:r>
              <a:rPr lang="nl-NL" dirty="0" err="1"/>
              <a:t>might</a:t>
            </a:r>
            <a:r>
              <a:rPr lang="nl-NL" dirty="0"/>
              <a:t> </a:t>
            </a:r>
            <a:r>
              <a:rPr lang="nl-NL" dirty="0" err="1"/>
              <a:t>adopt</a:t>
            </a:r>
            <a:r>
              <a:rPr lang="nl-NL" dirty="0"/>
              <a:t> </a:t>
            </a:r>
            <a:r>
              <a:rPr lang="nl-NL" dirty="0" err="1"/>
              <a:t>policies</a:t>
            </a:r>
            <a:r>
              <a:rPr lang="nl-NL" dirty="0"/>
              <a:t> </a:t>
            </a:r>
            <a:r>
              <a:rPr lang="nl-NL" dirty="0" err="1"/>
              <a:t>other</a:t>
            </a:r>
            <a:r>
              <a:rPr lang="nl-NL" dirty="0"/>
              <a:t> </a:t>
            </a:r>
            <a:r>
              <a:rPr lang="nl-NL" dirty="0" err="1"/>
              <a:t>then</a:t>
            </a:r>
            <a:r>
              <a:rPr lang="nl-NL" dirty="0"/>
              <a:t> </a:t>
            </a:r>
            <a:r>
              <a:rPr lang="nl-NL" dirty="0" err="1"/>
              <a:t>positive</a:t>
            </a:r>
            <a:r>
              <a:rPr lang="nl-NL" dirty="0"/>
              <a:t> short-term interest </a:t>
            </a:r>
            <a:r>
              <a:rPr lang="nl-NL" dirty="0" err="1"/>
              <a:t>rate</a:t>
            </a:r>
            <a:r>
              <a:rPr lang="nl-NL" dirty="0"/>
              <a:t> </a:t>
            </a:r>
            <a:r>
              <a:rPr lang="nl-NL" dirty="0" err="1"/>
              <a:t>policies</a:t>
            </a:r>
            <a:r>
              <a:rPr lang="nl-NL" dirty="0"/>
              <a:t> </a:t>
            </a:r>
            <a:r>
              <a:rPr lang="nl-NL" dirty="0" err="1"/>
              <a:t>to</a:t>
            </a:r>
            <a:r>
              <a:rPr lang="nl-NL" dirty="0"/>
              <a:t> </a:t>
            </a:r>
            <a:r>
              <a:rPr lang="nl-NL" dirty="0" err="1"/>
              <a:t>achieve</a:t>
            </a:r>
            <a:r>
              <a:rPr lang="nl-NL" dirty="0"/>
              <a:t> </a:t>
            </a:r>
            <a:r>
              <a:rPr lang="nl-NL" dirty="0" err="1"/>
              <a:t>their</a:t>
            </a:r>
            <a:r>
              <a:rPr lang="nl-NL" dirty="0"/>
              <a:t> goals.  </a:t>
            </a:r>
            <a:endParaRPr dirty="0"/>
          </a:p>
          <a:p>
            <a:pPr marL="228600" lvl="0" indent="-50800" algn="l" rtl="0">
              <a:lnSpc>
                <a:spcPct val="110000"/>
              </a:lnSpc>
              <a:spcBef>
                <a:spcPts val="0"/>
              </a:spcBef>
              <a:spcAft>
                <a:spcPts val="0"/>
              </a:spcAft>
              <a:buSzPts val="2800"/>
              <a:buNone/>
            </a:pPr>
            <a:endParaRPr dirty="0"/>
          </a:p>
          <a:p>
            <a:pPr marL="228600" lvl="0" indent="-228600" algn="l" rtl="0">
              <a:lnSpc>
                <a:spcPct val="110000"/>
              </a:lnSpc>
              <a:spcBef>
                <a:spcPts val="0"/>
              </a:spcBef>
              <a:spcAft>
                <a:spcPts val="0"/>
              </a:spcAft>
              <a:buClr>
                <a:schemeClr val="dk1"/>
              </a:buClr>
              <a:buSzPts val="2800"/>
              <a:buChar char="•"/>
            </a:pPr>
            <a:r>
              <a:rPr lang="nl-NL" dirty="0"/>
              <a:t>Next slides</a:t>
            </a:r>
            <a:endParaRPr dirty="0"/>
          </a:p>
          <a:p>
            <a:pPr marL="685800" lvl="1" indent="-228600" algn="l" rtl="0">
              <a:lnSpc>
                <a:spcPct val="110000"/>
              </a:lnSpc>
              <a:spcBef>
                <a:spcPts val="0"/>
              </a:spcBef>
              <a:spcAft>
                <a:spcPts val="0"/>
              </a:spcAft>
              <a:buSzPts val="2800"/>
              <a:buChar char="•"/>
            </a:pPr>
            <a:r>
              <a:rPr lang="nl-NL" dirty="0" err="1">
                <a:latin typeface="Verdana" panose="020B0604030504040204" pitchFamily="34" charset="0"/>
                <a:ea typeface="Verdana" panose="020B0604030504040204" pitchFamily="34" charset="0"/>
              </a:rPr>
              <a:t>Negative</a:t>
            </a:r>
            <a:r>
              <a:rPr lang="nl-NL" dirty="0">
                <a:latin typeface="Verdana" panose="020B0604030504040204" pitchFamily="34" charset="0"/>
                <a:ea typeface="Verdana" panose="020B0604030504040204" pitchFamily="34" charset="0"/>
              </a:rPr>
              <a:t> Interest </a:t>
            </a:r>
            <a:r>
              <a:rPr lang="nl-NL" dirty="0" err="1">
                <a:latin typeface="Verdana" panose="020B0604030504040204" pitchFamily="34" charset="0"/>
                <a:ea typeface="Verdana" panose="020B0604030504040204" pitchFamily="34" charset="0"/>
              </a:rPr>
              <a:t>Rate</a:t>
            </a:r>
            <a:r>
              <a:rPr lang="nl-NL" dirty="0">
                <a:latin typeface="Verdana" panose="020B0604030504040204" pitchFamily="34" charset="0"/>
                <a:ea typeface="Verdana" panose="020B0604030504040204" pitchFamily="34" charset="0"/>
              </a:rPr>
              <a:t> Policy (NIRP): Setting </a:t>
            </a:r>
            <a:r>
              <a:rPr lang="nl-NL" dirty="0" err="1">
                <a:latin typeface="Verdana" panose="020B0604030504040204" pitchFamily="34" charset="0"/>
                <a:ea typeface="Verdana" panose="020B0604030504040204" pitchFamily="34" charset="0"/>
              </a:rPr>
              <a:t>the</a:t>
            </a:r>
            <a:r>
              <a:rPr lang="nl-NL" dirty="0">
                <a:latin typeface="Verdana" panose="020B0604030504040204" pitchFamily="34" charset="0"/>
                <a:ea typeface="Verdana" panose="020B0604030504040204" pitchFamily="34" charset="0"/>
              </a:rPr>
              <a:t> interest </a:t>
            </a:r>
            <a:r>
              <a:rPr lang="nl-NL" dirty="0" err="1">
                <a:latin typeface="Verdana" panose="020B0604030504040204" pitchFamily="34" charset="0"/>
                <a:ea typeface="Verdana" panose="020B0604030504040204" pitchFamily="34" charset="0"/>
              </a:rPr>
              <a:t>rate</a:t>
            </a:r>
            <a:r>
              <a:rPr lang="nl-NL" dirty="0">
                <a:latin typeface="Verdana" panose="020B0604030504040204" pitchFamily="34" charset="0"/>
                <a:ea typeface="Verdana" panose="020B0604030504040204" pitchFamily="34" charset="0"/>
              </a:rPr>
              <a:t> below zero</a:t>
            </a:r>
            <a:endParaRPr dirty="0">
              <a:latin typeface="Verdana" panose="020B0604030504040204" pitchFamily="34" charset="0"/>
              <a:ea typeface="Verdana" panose="020B0604030504040204" pitchFamily="34" charset="0"/>
            </a:endParaRPr>
          </a:p>
          <a:p>
            <a:pPr marL="685800" lvl="1" indent="-228600" algn="l" rtl="0">
              <a:lnSpc>
                <a:spcPct val="110000"/>
              </a:lnSpc>
              <a:spcBef>
                <a:spcPts val="1000"/>
              </a:spcBef>
              <a:spcAft>
                <a:spcPts val="0"/>
              </a:spcAft>
              <a:buSzPts val="2800"/>
              <a:buChar char="•"/>
            </a:pPr>
            <a:r>
              <a:rPr lang="nl-NL" dirty="0" err="1">
                <a:latin typeface="Verdana" panose="020B0604030504040204" pitchFamily="34" charset="0"/>
                <a:ea typeface="Verdana" panose="020B0604030504040204" pitchFamily="34" charset="0"/>
              </a:rPr>
              <a:t>Quantitative</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Easing</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Buying</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bonds</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to</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influence</a:t>
            </a:r>
            <a:r>
              <a:rPr lang="nl-NL" dirty="0">
                <a:latin typeface="Verdana" panose="020B0604030504040204" pitchFamily="34" charset="0"/>
                <a:ea typeface="Verdana" panose="020B0604030504040204" pitchFamily="34" charset="0"/>
              </a:rPr>
              <a:t> interest </a:t>
            </a:r>
            <a:r>
              <a:rPr lang="nl-NL" dirty="0" err="1">
                <a:latin typeface="Verdana" panose="020B0604030504040204" pitchFamily="34" charset="0"/>
                <a:ea typeface="Verdana" panose="020B0604030504040204" pitchFamily="34" charset="0"/>
              </a:rPr>
              <a:t>rates</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and</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liquidity</a:t>
            </a:r>
            <a:endParaRPr dirty="0">
              <a:latin typeface="Verdana" panose="020B0604030504040204" pitchFamily="34" charset="0"/>
              <a:ea typeface="Verdana" panose="020B0604030504040204" pitchFamily="34" charset="0"/>
            </a:endParaRPr>
          </a:p>
          <a:p>
            <a:pPr marL="685800" lvl="1" indent="-228600" algn="l" rtl="0">
              <a:lnSpc>
                <a:spcPct val="110000"/>
              </a:lnSpc>
              <a:spcBef>
                <a:spcPts val="1000"/>
              </a:spcBef>
              <a:spcAft>
                <a:spcPts val="0"/>
              </a:spcAft>
              <a:buSzPts val="2800"/>
              <a:buChar char="•"/>
            </a:pPr>
            <a:r>
              <a:rPr lang="nl-NL" dirty="0" err="1">
                <a:latin typeface="Verdana" panose="020B0604030504040204" pitchFamily="34" charset="0"/>
                <a:ea typeface="Verdana" panose="020B0604030504040204" pitchFamily="34" charset="0"/>
              </a:rPr>
              <a:t>Unconventional</a:t>
            </a:r>
            <a:r>
              <a:rPr lang="nl-NL" dirty="0">
                <a:latin typeface="Verdana" panose="020B0604030504040204" pitchFamily="34" charset="0"/>
                <a:ea typeface="Verdana" panose="020B0604030504040204" pitchFamily="34" charset="0"/>
              </a:rPr>
              <a:t> Credit Operations: </a:t>
            </a:r>
            <a:r>
              <a:rPr lang="nl-NL" dirty="0" err="1">
                <a:latin typeface="Verdana" panose="020B0604030504040204" pitchFamily="34" charset="0"/>
                <a:ea typeface="Verdana" panose="020B0604030504040204" pitchFamily="34" charset="0"/>
              </a:rPr>
              <a:t>Providing</a:t>
            </a:r>
            <a:r>
              <a:rPr lang="nl-NL" dirty="0">
                <a:latin typeface="Verdana" panose="020B0604030504040204" pitchFamily="34" charset="0"/>
                <a:ea typeface="Verdana" panose="020B0604030504040204" pitchFamily="34" charset="0"/>
              </a:rPr>
              <a:t> more credit </a:t>
            </a:r>
            <a:r>
              <a:rPr lang="nl-NL" dirty="0" err="1">
                <a:latin typeface="Verdana" panose="020B0604030504040204" pitchFamily="34" charset="0"/>
                <a:ea typeface="Verdana" panose="020B0604030504040204" pitchFamily="34" charset="0"/>
              </a:rPr>
              <a:t>to</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banks</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to</a:t>
            </a:r>
            <a:r>
              <a:rPr lang="nl-NL" dirty="0">
                <a:latin typeface="Verdana" panose="020B0604030504040204" pitchFamily="34" charset="0"/>
                <a:ea typeface="Verdana" panose="020B0604030504040204" pitchFamily="34" charset="0"/>
              </a:rPr>
              <a:t> keep </a:t>
            </a:r>
            <a:r>
              <a:rPr lang="nl-NL" dirty="0" err="1">
                <a:latin typeface="Verdana" panose="020B0604030504040204" pitchFamily="34" charset="0"/>
                <a:ea typeface="Verdana" panose="020B0604030504040204" pitchFamily="34" charset="0"/>
              </a:rPr>
              <a:t>them</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stable</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and</a:t>
            </a:r>
            <a:r>
              <a:rPr lang="nl-NL" dirty="0">
                <a:latin typeface="Verdana" panose="020B0604030504040204" pitchFamily="34" charset="0"/>
                <a:ea typeface="Verdana" panose="020B0604030504040204" pitchFamily="34" charset="0"/>
              </a:rPr>
              <a:t> operating</a:t>
            </a:r>
            <a:endParaRPr dirty="0">
              <a:latin typeface="Verdana" panose="020B0604030504040204" pitchFamily="34" charset="0"/>
              <a:ea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nl-NL" dirty="0" err="1"/>
              <a:t>Negative</a:t>
            </a:r>
            <a:r>
              <a:rPr lang="nl-NL" dirty="0"/>
              <a:t> Interest </a:t>
            </a:r>
            <a:r>
              <a:rPr lang="nl-NL" dirty="0" err="1"/>
              <a:t>Rate</a:t>
            </a:r>
            <a:r>
              <a:rPr lang="nl-NL" dirty="0"/>
              <a:t> Policy (NIRP): Setting </a:t>
            </a:r>
            <a:r>
              <a:rPr lang="nl-NL" dirty="0" err="1"/>
              <a:t>the</a:t>
            </a:r>
            <a:r>
              <a:rPr lang="nl-NL" dirty="0"/>
              <a:t> interest </a:t>
            </a:r>
            <a:r>
              <a:rPr lang="nl-NL" dirty="0" err="1"/>
              <a:t>rate</a:t>
            </a:r>
            <a:r>
              <a:rPr lang="nl-NL" dirty="0"/>
              <a:t> below zero</a:t>
            </a:r>
            <a:endParaRPr dirty="0"/>
          </a:p>
        </p:txBody>
      </p:sp>
      <p:sp>
        <p:nvSpPr>
          <p:cNvPr id="177" name="Google Shape;177;p11"/>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20000"/>
              </a:lnSpc>
              <a:spcBef>
                <a:spcPts val="0"/>
              </a:spcBef>
              <a:spcAft>
                <a:spcPts val="0"/>
              </a:spcAft>
              <a:buSzPts val="2800"/>
              <a:buChar char="•"/>
            </a:pPr>
            <a:r>
              <a:rPr lang="nl-NL" dirty="0" err="1"/>
              <a:t>Pursued</a:t>
            </a:r>
            <a:r>
              <a:rPr lang="nl-NL" dirty="0"/>
              <a:t> </a:t>
            </a:r>
            <a:r>
              <a:rPr lang="nl-NL" dirty="0" err="1"/>
              <a:t>the</a:t>
            </a:r>
            <a:r>
              <a:rPr lang="nl-NL" dirty="0"/>
              <a:t> Bank of Japan </a:t>
            </a:r>
            <a:r>
              <a:rPr lang="nl-NL" dirty="0" err="1"/>
              <a:t>and</a:t>
            </a:r>
            <a:r>
              <a:rPr lang="nl-NL" dirty="0"/>
              <a:t> </a:t>
            </a:r>
            <a:r>
              <a:rPr lang="nl-NL" dirty="0" err="1"/>
              <a:t>the</a:t>
            </a:r>
            <a:r>
              <a:rPr lang="nl-NL" dirty="0"/>
              <a:t> European Central Bank </a:t>
            </a:r>
            <a:r>
              <a:rPr lang="nl-NL" dirty="0" err="1"/>
              <a:t>following</a:t>
            </a:r>
            <a:r>
              <a:rPr lang="nl-NL" dirty="0"/>
              <a:t> a </a:t>
            </a:r>
            <a:r>
              <a:rPr lang="nl-NL" dirty="0" err="1"/>
              <a:t>combination</a:t>
            </a:r>
            <a:r>
              <a:rPr lang="nl-NL" dirty="0"/>
              <a:t> of low </a:t>
            </a:r>
            <a:r>
              <a:rPr lang="nl-NL" dirty="0" err="1"/>
              <a:t>growth</a:t>
            </a:r>
            <a:r>
              <a:rPr lang="nl-NL" dirty="0"/>
              <a:t>, low </a:t>
            </a:r>
            <a:r>
              <a:rPr lang="nl-NL" dirty="0" err="1"/>
              <a:t>inflation</a:t>
            </a:r>
            <a:r>
              <a:rPr lang="nl-NL" dirty="0"/>
              <a:t>, </a:t>
            </a:r>
            <a:r>
              <a:rPr lang="nl-NL" dirty="0" err="1"/>
              <a:t>and</a:t>
            </a:r>
            <a:r>
              <a:rPr lang="nl-NL" dirty="0"/>
              <a:t> financial </a:t>
            </a:r>
            <a:r>
              <a:rPr lang="nl-NL" dirty="0" err="1"/>
              <a:t>instability</a:t>
            </a:r>
            <a:r>
              <a:rPr lang="nl-NL" dirty="0"/>
              <a:t>.</a:t>
            </a:r>
          </a:p>
          <a:p>
            <a:pPr marL="228600" lvl="0" indent="-228600" algn="l" rtl="0">
              <a:lnSpc>
                <a:spcPct val="120000"/>
              </a:lnSpc>
              <a:spcBef>
                <a:spcPts val="0"/>
              </a:spcBef>
              <a:spcAft>
                <a:spcPts val="0"/>
              </a:spcAft>
              <a:buSzPts val="2800"/>
              <a:buChar char="•"/>
            </a:pPr>
            <a:endParaRPr dirty="0"/>
          </a:p>
          <a:p>
            <a:pPr marL="228600" lvl="0" indent="-228600" algn="l" rtl="0">
              <a:lnSpc>
                <a:spcPct val="120000"/>
              </a:lnSpc>
              <a:spcBef>
                <a:spcPts val="0"/>
              </a:spcBef>
              <a:spcAft>
                <a:spcPts val="0"/>
              </a:spcAft>
              <a:buSzPts val="2800"/>
              <a:buChar char="•"/>
            </a:pPr>
            <a:r>
              <a:rPr lang="nl-NL" dirty="0" err="1"/>
              <a:t>There</a:t>
            </a:r>
            <a:r>
              <a:rPr lang="nl-NL" dirty="0"/>
              <a:t> is </a:t>
            </a:r>
            <a:r>
              <a:rPr lang="nl-NL" dirty="0" err="1"/>
              <a:t>debate</a:t>
            </a:r>
            <a:r>
              <a:rPr lang="nl-NL" dirty="0"/>
              <a:t> over </a:t>
            </a:r>
            <a:r>
              <a:rPr lang="nl-NL" dirty="0" err="1"/>
              <a:t>whether</a:t>
            </a:r>
            <a:r>
              <a:rPr lang="nl-NL" dirty="0"/>
              <a:t> </a:t>
            </a:r>
            <a:r>
              <a:rPr lang="nl-NL" dirty="0" err="1"/>
              <a:t>nominal</a:t>
            </a:r>
            <a:r>
              <a:rPr lang="nl-NL" dirty="0"/>
              <a:t> interest </a:t>
            </a:r>
            <a:r>
              <a:rPr lang="nl-NL" dirty="0" err="1"/>
              <a:t>rates</a:t>
            </a:r>
            <a:r>
              <a:rPr lang="nl-NL" dirty="0"/>
              <a:t> </a:t>
            </a:r>
            <a:r>
              <a:rPr lang="nl-NL" dirty="0" err="1"/>
              <a:t>substantially</a:t>
            </a:r>
            <a:r>
              <a:rPr lang="nl-NL" dirty="0"/>
              <a:t> below zero are </a:t>
            </a:r>
            <a:r>
              <a:rPr lang="nl-NL" dirty="0" err="1"/>
              <a:t>possible</a:t>
            </a:r>
            <a:r>
              <a:rPr lang="nl-NL" dirty="0"/>
              <a:t> </a:t>
            </a:r>
            <a:r>
              <a:rPr lang="nl-NL" dirty="0" err="1"/>
              <a:t>and</a:t>
            </a:r>
            <a:r>
              <a:rPr lang="nl-NL" dirty="0"/>
              <a:t> </a:t>
            </a:r>
            <a:r>
              <a:rPr lang="nl-NL" dirty="0" err="1"/>
              <a:t>can</a:t>
            </a:r>
            <a:r>
              <a:rPr lang="nl-NL" dirty="0"/>
              <a:t> </a:t>
            </a:r>
            <a:r>
              <a:rPr lang="nl-NL" dirty="0" err="1"/>
              <a:t>be</a:t>
            </a:r>
            <a:r>
              <a:rPr lang="nl-NL" dirty="0"/>
              <a:t> a </a:t>
            </a:r>
            <a:r>
              <a:rPr lang="nl-NL" dirty="0" err="1"/>
              <a:t>desirable</a:t>
            </a:r>
            <a:r>
              <a:rPr lang="nl-NL" dirty="0"/>
              <a:t> policy option. </a:t>
            </a:r>
            <a:endParaRPr dirty="0"/>
          </a:p>
        </p:txBody>
      </p:sp>
      <p:pic>
        <p:nvPicPr>
          <p:cNvPr id="3" name="Picture 2" descr="Text&#10;&#10;Description automatically generated">
            <a:extLst>
              <a:ext uri="{FF2B5EF4-FFF2-40B4-BE49-F238E27FC236}">
                <a16:creationId xmlns:a16="http://schemas.microsoft.com/office/drawing/2014/main" id="{997EA37F-412D-4168-B6AF-95615BC2AC73}"/>
              </a:ext>
            </a:extLst>
          </p:cNvPr>
          <p:cNvPicPr>
            <a:picLocks noChangeAspect="1"/>
          </p:cNvPicPr>
          <p:nvPr/>
        </p:nvPicPr>
        <p:blipFill>
          <a:blip r:embed="rId3"/>
          <a:stretch>
            <a:fillRect/>
          </a:stretch>
        </p:blipFill>
        <p:spPr>
          <a:xfrm>
            <a:off x="6096000" y="2148269"/>
            <a:ext cx="5830852" cy="3706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nl-NL" sz="3600" dirty="0" err="1"/>
              <a:t>Quantitative</a:t>
            </a:r>
            <a:r>
              <a:rPr lang="nl-NL" sz="3600" dirty="0"/>
              <a:t> </a:t>
            </a:r>
            <a:r>
              <a:rPr lang="nl-NL" sz="3600" dirty="0" err="1"/>
              <a:t>Easing</a:t>
            </a:r>
            <a:r>
              <a:rPr lang="nl-NL" sz="3600" dirty="0"/>
              <a:t>: </a:t>
            </a:r>
            <a:r>
              <a:rPr lang="nl-NL" sz="3600" dirty="0" err="1"/>
              <a:t>Buying</a:t>
            </a:r>
            <a:r>
              <a:rPr lang="nl-NL" sz="3600" dirty="0"/>
              <a:t> </a:t>
            </a:r>
            <a:r>
              <a:rPr lang="nl-NL" sz="3600" dirty="0" err="1"/>
              <a:t>bonds</a:t>
            </a:r>
            <a:r>
              <a:rPr lang="nl-NL" sz="3600" dirty="0"/>
              <a:t> </a:t>
            </a:r>
            <a:r>
              <a:rPr lang="nl-NL" sz="3600" dirty="0" err="1"/>
              <a:t>to</a:t>
            </a:r>
            <a:r>
              <a:rPr lang="nl-NL" sz="3600" dirty="0"/>
              <a:t> </a:t>
            </a:r>
            <a:r>
              <a:rPr lang="nl-NL" sz="3600" dirty="0" err="1"/>
              <a:t>influence</a:t>
            </a:r>
            <a:r>
              <a:rPr lang="nl-NL" sz="3600" dirty="0"/>
              <a:t> interest </a:t>
            </a:r>
            <a:r>
              <a:rPr lang="nl-NL" sz="3600" dirty="0" err="1"/>
              <a:t>rates</a:t>
            </a:r>
            <a:r>
              <a:rPr lang="nl-NL" sz="3600" dirty="0"/>
              <a:t> </a:t>
            </a:r>
            <a:r>
              <a:rPr lang="nl-NL" sz="3600" dirty="0" err="1"/>
              <a:t>and</a:t>
            </a:r>
            <a:r>
              <a:rPr lang="nl-NL" sz="3600" dirty="0"/>
              <a:t> </a:t>
            </a:r>
            <a:r>
              <a:rPr lang="nl-NL" sz="3600" dirty="0" err="1"/>
              <a:t>liquidity</a:t>
            </a:r>
            <a:endParaRPr sz="3600" dirty="0"/>
          </a:p>
        </p:txBody>
      </p:sp>
      <p:sp>
        <p:nvSpPr>
          <p:cNvPr id="183" name="Google Shape;183;p12"/>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ct val="100000"/>
              <a:buNone/>
            </a:pPr>
            <a:r>
              <a:rPr lang="nl-NL" sz="2000" dirty="0" err="1"/>
              <a:t>Outright</a:t>
            </a:r>
            <a:r>
              <a:rPr lang="nl-NL" sz="2000" dirty="0"/>
              <a:t> </a:t>
            </a:r>
            <a:r>
              <a:rPr lang="nl-NL" sz="2000" dirty="0" err="1"/>
              <a:t>purchases</a:t>
            </a:r>
            <a:r>
              <a:rPr lang="nl-NL" sz="2000" dirty="0"/>
              <a:t> are transactions in </a:t>
            </a:r>
            <a:r>
              <a:rPr lang="nl-NL" sz="2000" dirty="0" err="1"/>
              <a:t>which</a:t>
            </a:r>
            <a:r>
              <a:rPr lang="nl-NL" sz="2000" dirty="0"/>
              <a:t> </a:t>
            </a:r>
            <a:r>
              <a:rPr lang="nl-NL" sz="2000" dirty="0" err="1"/>
              <a:t>the</a:t>
            </a:r>
            <a:r>
              <a:rPr lang="nl-NL" sz="2000" dirty="0"/>
              <a:t> </a:t>
            </a:r>
            <a:r>
              <a:rPr lang="nl-NL" sz="2000" dirty="0" err="1"/>
              <a:t>central</a:t>
            </a:r>
            <a:r>
              <a:rPr lang="nl-NL" sz="2000" dirty="0"/>
              <a:t> bank </a:t>
            </a:r>
            <a:r>
              <a:rPr lang="nl-NL" sz="2000" dirty="0" err="1"/>
              <a:t>buys</a:t>
            </a:r>
            <a:r>
              <a:rPr lang="nl-NL" sz="2000" dirty="0"/>
              <a:t> </a:t>
            </a:r>
            <a:r>
              <a:rPr lang="nl-NL" sz="2000" dirty="0" err="1"/>
              <a:t>bonds</a:t>
            </a:r>
            <a:r>
              <a:rPr lang="nl-NL" sz="2000" dirty="0"/>
              <a:t> </a:t>
            </a:r>
            <a:r>
              <a:rPr lang="nl-NL" sz="2000" dirty="0" err="1"/>
              <a:t>from</a:t>
            </a:r>
            <a:r>
              <a:rPr lang="nl-NL" sz="2000" dirty="0"/>
              <a:t> financial actors </a:t>
            </a:r>
            <a:r>
              <a:rPr lang="nl-NL" sz="2000" dirty="0" err="1"/>
              <a:t>and</a:t>
            </a:r>
            <a:r>
              <a:rPr lang="nl-NL" sz="2000" dirty="0"/>
              <a:t> private </a:t>
            </a:r>
            <a:r>
              <a:rPr lang="nl-NL" sz="2000" dirty="0" err="1"/>
              <a:t>investors</a:t>
            </a:r>
            <a:r>
              <a:rPr lang="nl-NL" sz="2000" dirty="0"/>
              <a:t> in </a:t>
            </a:r>
            <a:r>
              <a:rPr lang="nl-NL" sz="2000" dirty="0" err="1"/>
              <a:t>secondary</a:t>
            </a:r>
            <a:r>
              <a:rPr lang="nl-NL" sz="2000" dirty="0"/>
              <a:t> </a:t>
            </a:r>
            <a:r>
              <a:rPr lang="nl-NL" sz="2000" dirty="0" err="1"/>
              <a:t>markets</a:t>
            </a:r>
            <a:r>
              <a:rPr lang="nl-NL" sz="2000" dirty="0"/>
              <a:t> without </a:t>
            </a:r>
            <a:r>
              <a:rPr lang="nl-NL" sz="2000" dirty="0" err="1"/>
              <a:t>any</a:t>
            </a:r>
            <a:r>
              <a:rPr lang="nl-NL" sz="2000" dirty="0"/>
              <a:t> </a:t>
            </a:r>
            <a:r>
              <a:rPr lang="nl-NL" sz="2000" dirty="0" err="1"/>
              <a:t>contractual</a:t>
            </a:r>
            <a:r>
              <a:rPr lang="nl-NL" sz="2000" dirty="0"/>
              <a:t> </a:t>
            </a:r>
            <a:r>
              <a:rPr lang="nl-NL" sz="2000" dirty="0" err="1"/>
              <a:t>obligations</a:t>
            </a:r>
            <a:r>
              <a:rPr lang="nl-NL" sz="2000" dirty="0"/>
              <a:t> </a:t>
            </a:r>
            <a:r>
              <a:rPr lang="nl-NL" sz="2000" dirty="0" err="1"/>
              <a:t>to</a:t>
            </a:r>
            <a:r>
              <a:rPr lang="nl-NL" sz="2000" dirty="0"/>
              <a:t> </a:t>
            </a:r>
            <a:r>
              <a:rPr lang="nl-NL" sz="2000" dirty="0" err="1"/>
              <a:t>resell</a:t>
            </a:r>
            <a:r>
              <a:rPr lang="nl-NL" sz="2000" dirty="0"/>
              <a:t> </a:t>
            </a:r>
            <a:r>
              <a:rPr lang="nl-NL" sz="2000" dirty="0" err="1"/>
              <a:t>them</a:t>
            </a:r>
            <a:r>
              <a:rPr lang="nl-NL" sz="2000" dirty="0"/>
              <a:t> at a later date. </a:t>
            </a:r>
          </a:p>
          <a:p>
            <a:pPr marL="0" lvl="0" indent="0" algn="l" rtl="0">
              <a:lnSpc>
                <a:spcPct val="100000"/>
              </a:lnSpc>
              <a:spcBef>
                <a:spcPts val="0"/>
              </a:spcBef>
              <a:spcAft>
                <a:spcPts val="0"/>
              </a:spcAft>
              <a:buClr>
                <a:schemeClr val="dk1"/>
              </a:buClr>
              <a:buSzPct val="100000"/>
              <a:buNone/>
            </a:pPr>
            <a:endParaRPr lang="nl-NL" sz="2000" dirty="0"/>
          </a:p>
          <a:p>
            <a:pPr marL="0" lvl="0" indent="0" algn="l" rtl="0">
              <a:lnSpc>
                <a:spcPct val="100000"/>
              </a:lnSpc>
              <a:spcBef>
                <a:spcPts val="0"/>
              </a:spcBef>
              <a:spcAft>
                <a:spcPts val="0"/>
              </a:spcAft>
              <a:buClr>
                <a:schemeClr val="dk1"/>
              </a:buClr>
              <a:buSzPct val="100000"/>
              <a:buNone/>
            </a:pPr>
            <a:r>
              <a:rPr lang="nl-NL" sz="2000" dirty="0" err="1"/>
              <a:t>Objectives</a:t>
            </a:r>
            <a:r>
              <a:rPr lang="nl-NL" sz="2000" dirty="0"/>
              <a:t>:</a:t>
            </a:r>
          </a:p>
        </p:txBody>
      </p:sp>
      <p:graphicFrame>
        <p:nvGraphicFramePr>
          <p:cNvPr id="5" name="Content Placeholder 3">
            <a:extLst>
              <a:ext uri="{FF2B5EF4-FFF2-40B4-BE49-F238E27FC236}">
                <a16:creationId xmlns:a16="http://schemas.microsoft.com/office/drawing/2014/main" id="{16E00E30-A15D-48C5-B303-064466300888}"/>
              </a:ext>
            </a:extLst>
          </p:cNvPr>
          <p:cNvGraphicFramePr>
            <a:graphicFrameLocks/>
          </p:cNvGraphicFramePr>
          <p:nvPr>
            <p:extLst>
              <p:ext uri="{D42A27DB-BD31-4B8C-83A1-F6EECF244321}">
                <p14:modId xmlns:p14="http://schemas.microsoft.com/office/powerpoint/2010/main" val="3758847087"/>
              </p:ext>
            </p:extLst>
          </p:nvPr>
        </p:nvGraphicFramePr>
        <p:xfrm>
          <a:off x="838200" y="286034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990"/>
              <a:buFont typeface="Arial"/>
              <a:buNone/>
            </a:pPr>
            <a:r>
              <a:rPr lang="nl-NL" sz="3600" dirty="0" err="1"/>
              <a:t>Unconventional</a:t>
            </a:r>
            <a:r>
              <a:rPr lang="nl-NL" sz="3600" dirty="0"/>
              <a:t> Credit Operations: </a:t>
            </a:r>
            <a:br>
              <a:rPr lang="nl-NL" sz="3600" dirty="0"/>
            </a:br>
            <a:r>
              <a:rPr lang="nl-NL" sz="3600" dirty="0" err="1"/>
              <a:t>Providing</a:t>
            </a:r>
            <a:r>
              <a:rPr lang="nl-NL" sz="3600" dirty="0"/>
              <a:t> more credit </a:t>
            </a:r>
            <a:r>
              <a:rPr lang="nl-NL" sz="3600" dirty="0" err="1"/>
              <a:t>to</a:t>
            </a:r>
            <a:r>
              <a:rPr lang="nl-NL" sz="3600" dirty="0"/>
              <a:t> </a:t>
            </a:r>
            <a:r>
              <a:rPr lang="nl-NL" sz="3600" dirty="0" err="1"/>
              <a:t>banks</a:t>
            </a:r>
            <a:r>
              <a:rPr lang="nl-NL" sz="3600" dirty="0"/>
              <a:t> </a:t>
            </a:r>
            <a:r>
              <a:rPr lang="nl-NL" sz="3600" dirty="0" err="1"/>
              <a:t>to</a:t>
            </a:r>
            <a:r>
              <a:rPr lang="nl-NL" sz="3600" dirty="0"/>
              <a:t> keep </a:t>
            </a:r>
            <a:r>
              <a:rPr lang="nl-NL" sz="3600" dirty="0" err="1"/>
              <a:t>them</a:t>
            </a:r>
            <a:r>
              <a:rPr lang="nl-NL" sz="3600" dirty="0"/>
              <a:t> </a:t>
            </a:r>
            <a:r>
              <a:rPr lang="nl-NL" sz="3600" dirty="0" err="1"/>
              <a:t>stable</a:t>
            </a:r>
            <a:r>
              <a:rPr lang="nl-NL" sz="3600" dirty="0"/>
              <a:t> </a:t>
            </a:r>
            <a:r>
              <a:rPr lang="nl-NL" sz="3600" dirty="0" err="1"/>
              <a:t>and</a:t>
            </a:r>
            <a:r>
              <a:rPr lang="nl-NL" sz="3600" dirty="0"/>
              <a:t> operating</a:t>
            </a:r>
            <a:endParaRPr sz="3600" dirty="0"/>
          </a:p>
        </p:txBody>
      </p:sp>
      <p:sp>
        <p:nvSpPr>
          <p:cNvPr id="189" name="Google Shape;189;p13"/>
          <p:cNvSpPr txBox="1">
            <a:spLocks noGrp="1"/>
          </p:cNvSpPr>
          <p:nvPr>
            <p:ph type="body" idx="1"/>
          </p:nvPr>
        </p:nvSpPr>
        <p:spPr>
          <a:xfrm>
            <a:off x="838200" y="1825625"/>
            <a:ext cx="10515600" cy="1859684"/>
          </a:xfrm>
          <a:prstGeom prst="rect">
            <a:avLst/>
          </a:prstGeom>
          <a:noFill/>
          <a:ln>
            <a:noFill/>
          </a:ln>
        </p:spPr>
        <p:txBody>
          <a:bodyPr spcFirstLastPara="1" wrap="square" lIns="91425" tIns="45700" rIns="91425" bIns="45700" anchor="t" anchorCtr="0">
            <a:normAutofit fontScale="62500" lnSpcReduction="20000"/>
          </a:bodyPr>
          <a:lstStyle/>
          <a:p>
            <a:pPr marL="26670" lvl="0" indent="0" algn="l" rtl="0">
              <a:lnSpc>
                <a:spcPct val="120000"/>
              </a:lnSpc>
              <a:spcBef>
                <a:spcPts val="0"/>
              </a:spcBef>
              <a:spcAft>
                <a:spcPts val="0"/>
              </a:spcAft>
              <a:buClr>
                <a:schemeClr val="dk1"/>
              </a:buClr>
              <a:buSzPct val="100000"/>
              <a:buNone/>
            </a:pPr>
            <a:r>
              <a:rPr lang="nl-NL" dirty="0" err="1"/>
              <a:t>By</a:t>
            </a:r>
            <a:r>
              <a:rPr lang="nl-NL" dirty="0"/>
              <a:t> </a:t>
            </a:r>
            <a:r>
              <a:rPr lang="nl-NL" dirty="0" err="1"/>
              <a:t>strengthening</a:t>
            </a:r>
            <a:r>
              <a:rPr lang="nl-NL" dirty="0"/>
              <a:t> </a:t>
            </a:r>
            <a:r>
              <a:rPr lang="nl-NL" dirty="0" err="1"/>
              <a:t>the</a:t>
            </a:r>
            <a:r>
              <a:rPr lang="nl-NL" dirty="0"/>
              <a:t> </a:t>
            </a:r>
            <a:r>
              <a:rPr lang="nl-NL" dirty="0" err="1"/>
              <a:t>lender</a:t>
            </a:r>
            <a:r>
              <a:rPr lang="nl-NL" dirty="0"/>
              <a:t>-of-last-resort </a:t>
            </a:r>
            <a:r>
              <a:rPr lang="nl-NL" dirty="0" err="1"/>
              <a:t>the</a:t>
            </a:r>
            <a:r>
              <a:rPr lang="nl-NL" dirty="0"/>
              <a:t> </a:t>
            </a:r>
            <a:r>
              <a:rPr lang="nl-NL" dirty="0" err="1"/>
              <a:t>funding</a:t>
            </a:r>
            <a:r>
              <a:rPr lang="nl-NL" dirty="0"/>
              <a:t> stress of commercial </a:t>
            </a:r>
            <a:r>
              <a:rPr lang="nl-NL" dirty="0" err="1"/>
              <a:t>banks</a:t>
            </a:r>
            <a:r>
              <a:rPr lang="nl-NL" dirty="0"/>
              <a:t> is </a:t>
            </a:r>
            <a:r>
              <a:rPr lang="nl-NL" dirty="0" err="1"/>
              <a:t>reduced</a:t>
            </a:r>
            <a:r>
              <a:rPr lang="nl-NL" dirty="0"/>
              <a:t>, </a:t>
            </a:r>
            <a:r>
              <a:rPr lang="nl-NL" dirty="0" err="1"/>
              <a:t>which</a:t>
            </a:r>
            <a:r>
              <a:rPr lang="nl-NL" dirty="0"/>
              <a:t> </a:t>
            </a:r>
            <a:r>
              <a:rPr lang="nl-NL" dirty="0" err="1"/>
              <a:t>contributes</a:t>
            </a:r>
            <a:r>
              <a:rPr lang="nl-NL" dirty="0"/>
              <a:t> </a:t>
            </a:r>
            <a:r>
              <a:rPr lang="nl-NL" dirty="0" err="1"/>
              <a:t>to</a:t>
            </a:r>
            <a:r>
              <a:rPr lang="nl-NL" dirty="0"/>
              <a:t> </a:t>
            </a:r>
            <a:r>
              <a:rPr lang="nl-NL" dirty="0" err="1"/>
              <a:t>maintaining</a:t>
            </a:r>
            <a:r>
              <a:rPr lang="nl-NL" dirty="0"/>
              <a:t> </a:t>
            </a:r>
            <a:r>
              <a:rPr lang="nl-NL" dirty="0" err="1"/>
              <a:t>the</a:t>
            </a:r>
            <a:r>
              <a:rPr lang="nl-NL" dirty="0"/>
              <a:t> </a:t>
            </a:r>
            <a:r>
              <a:rPr lang="nl-NL" dirty="0" err="1"/>
              <a:t>readiness</a:t>
            </a:r>
            <a:r>
              <a:rPr lang="nl-NL" dirty="0"/>
              <a:t> of </a:t>
            </a:r>
            <a:r>
              <a:rPr lang="nl-NL" dirty="0" err="1"/>
              <a:t>banks</a:t>
            </a:r>
            <a:r>
              <a:rPr lang="nl-NL" dirty="0"/>
              <a:t> </a:t>
            </a:r>
            <a:r>
              <a:rPr lang="nl-NL" dirty="0" err="1"/>
              <a:t>to</a:t>
            </a:r>
            <a:r>
              <a:rPr lang="nl-NL" dirty="0"/>
              <a:t> </a:t>
            </a:r>
            <a:r>
              <a:rPr lang="nl-NL" dirty="0" err="1"/>
              <a:t>provide</a:t>
            </a:r>
            <a:r>
              <a:rPr lang="nl-NL" dirty="0"/>
              <a:t> credit </a:t>
            </a:r>
            <a:r>
              <a:rPr lang="nl-NL" dirty="0" err="1"/>
              <a:t>to</a:t>
            </a:r>
            <a:r>
              <a:rPr lang="nl-NL" dirty="0"/>
              <a:t> </a:t>
            </a:r>
            <a:r>
              <a:rPr lang="nl-NL" dirty="0" err="1"/>
              <a:t>the</a:t>
            </a:r>
            <a:r>
              <a:rPr lang="nl-NL" dirty="0"/>
              <a:t> </a:t>
            </a:r>
            <a:r>
              <a:rPr lang="nl-NL" dirty="0" err="1"/>
              <a:t>economy</a:t>
            </a:r>
            <a:r>
              <a:rPr lang="nl-NL" dirty="0"/>
              <a:t> at a moderate mark up </a:t>
            </a:r>
            <a:r>
              <a:rPr lang="nl-NL" dirty="0" err="1"/>
              <a:t>to</a:t>
            </a:r>
            <a:r>
              <a:rPr lang="nl-NL" dirty="0"/>
              <a:t> short-term risk-free </a:t>
            </a:r>
            <a:r>
              <a:rPr lang="nl-NL" dirty="0" err="1"/>
              <a:t>rates</a:t>
            </a:r>
            <a:r>
              <a:rPr lang="nl-NL" dirty="0"/>
              <a:t>.</a:t>
            </a:r>
            <a:endParaRPr dirty="0"/>
          </a:p>
          <a:p>
            <a:pPr marL="26670" lvl="0" indent="0" algn="l" rtl="0">
              <a:lnSpc>
                <a:spcPct val="120000"/>
              </a:lnSpc>
              <a:spcBef>
                <a:spcPts val="0"/>
              </a:spcBef>
              <a:spcAft>
                <a:spcPts val="0"/>
              </a:spcAft>
              <a:buClr>
                <a:schemeClr val="dk1"/>
              </a:buClr>
              <a:buSzPct val="100000"/>
              <a:buNone/>
            </a:pPr>
            <a:endParaRPr lang="nl-NL" dirty="0"/>
          </a:p>
          <a:p>
            <a:pPr marL="26670" lvl="0" indent="0" algn="l" rtl="0">
              <a:lnSpc>
                <a:spcPct val="110000"/>
              </a:lnSpc>
              <a:spcBef>
                <a:spcPts val="0"/>
              </a:spcBef>
              <a:spcAft>
                <a:spcPts val="0"/>
              </a:spcAft>
              <a:buClr>
                <a:schemeClr val="dk1"/>
              </a:buClr>
              <a:buSzPct val="100000"/>
              <a:buNone/>
            </a:pPr>
            <a:r>
              <a:rPr lang="nl-NL" dirty="0"/>
              <a:t>Types of </a:t>
            </a:r>
            <a:r>
              <a:rPr lang="nl-NL" dirty="0" err="1"/>
              <a:t>unconventional</a:t>
            </a:r>
            <a:r>
              <a:rPr lang="nl-NL" dirty="0"/>
              <a:t> credit operations:</a:t>
            </a:r>
          </a:p>
          <a:p>
            <a:pPr marL="228600" lvl="0" indent="-201930" algn="l" rtl="0">
              <a:lnSpc>
                <a:spcPct val="110000"/>
              </a:lnSpc>
              <a:spcBef>
                <a:spcPts val="0"/>
              </a:spcBef>
              <a:spcAft>
                <a:spcPts val="0"/>
              </a:spcAft>
              <a:buClr>
                <a:schemeClr val="dk1"/>
              </a:buClr>
              <a:buSzPct val="100000"/>
              <a:buChar char="•"/>
            </a:pPr>
            <a:endParaRPr dirty="0"/>
          </a:p>
        </p:txBody>
      </p:sp>
      <p:graphicFrame>
        <p:nvGraphicFramePr>
          <p:cNvPr id="6" name="Content Placeholder 3">
            <a:extLst>
              <a:ext uri="{FF2B5EF4-FFF2-40B4-BE49-F238E27FC236}">
                <a16:creationId xmlns:a16="http://schemas.microsoft.com/office/drawing/2014/main" id="{73A147C0-D5AF-4A47-89B3-C6876E48AD94}"/>
              </a:ext>
            </a:extLst>
          </p:cNvPr>
          <p:cNvGraphicFramePr>
            <a:graphicFrameLocks/>
          </p:cNvGraphicFramePr>
          <p:nvPr>
            <p:extLst>
              <p:ext uri="{D42A27DB-BD31-4B8C-83A1-F6EECF244321}">
                <p14:modId xmlns:p14="http://schemas.microsoft.com/office/powerpoint/2010/main" val="2043862259"/>
              </p:ext>
            </p:extLst>
          </p:nvPr>
        </p:nvGraphicFramePr>
        <p:xfrm>
          <a:off x="1634289" y="3756944"/>
          <a:ext cx="8923421" cy="2735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txBox="1">
            <a:spLocks noGrp="1"/>
          </p:cNvSpPr>
          <p:nvPr>
            <p:ph type="title"/>
          </p:nvPr>
        </p:nvSpPr>
        <p:spPr>
          <a:xfrm>
            <a:off x="838200" y="365125"/>
            <a:ext cx="1078267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sz="3600" dirty="0"/>
              <a:t>The Central Bank as </a:t>
            </a:r>
            <a:r>
              <a:rPr lang="nl-NL" sz="3600" dirty="0" err="1"/>
              <a:t>Lender</a:t>
            </a:r>
            <a:r>
              <a:rPr lang="nl-NL" sz="3600" dirty="0"/>
              <a:t> of Last Resort</a:t>
            </a:r>
            <a:endParaRPr sz="3600" dirty="0"/>
          </a:p>
        </p:txBody>
      </p:sp>
      <p:sp>
        <p:nvSpPr>
          <p:cNvPr id="195" name="Google Shape;195;p14"/>
          <p:cNvSpPr txBox="1">
            <a:spLocks noGrp="1"/>
          </p:cNvSpPr>
          <p:nvPr>
            <p:ph type="body" idx="1"/>
          </p:nvPr>
        </p:nvSpPr>
        <p:spPr>
          <a:xfrm>
            <a:off x="838200" y="1825625"/>
            <a:ext cx="71263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10000"/>
              </a:lnSpc>
              <a:spcBef>
                <a:spcPts val="0"/>
              </a:spcBef>
              <a:spcAft>
                <a:spcPts val="0"/>
              </a:spcAft>
              <a:buSzPts val="2800"/>
              <a:buChar char="•"/>
            </a:pPr>
            <a:r>
              <a:rPr lang="nl-NL" dirty="0" err="1"/>
              <a:t>Providing</a:t>
            </a:r>
            <a:r>
              <a:rPr lang="nl-NL" dirty="0"/>
              <a:t> </a:t>
            </a:r>
            <a:r>
              <a:rPr lang="nl-NL" dirty="0" err="1"/>
              <a:t>liquidity</a:t>
            </a:r>
            <a:r>
              <a:rPr lang="nl-NL" dirty="0"/>
              <a:t> </a:t>
            </a:r>
            <a:r>
              <a:rPr lang="nl-NL" dirty="0" err="1"/>
              <a:t>to</a:t>
            </a:r>
            <a:r>
              <a:rPr lang="nl-NL" dirty="0"/>
              <a:t> financial </a:t>
            </a:r>
            <a:r>
              <a:rPr lang="nl-NL" dirty="0" err="1"/>
              <a:t>institutions</a:t>
            </a:r>
            <a:r>
              <a:rPr lang="nl-NL" dirty="0"/>
              <a:t> </a:t>
            </a:r>
            <a:r>
              <a:rPr lang="nl-NL" dirty="0" err="1"/>
              <a:t>and</a:t>
            </a:r>
            <a:r>
              <a:rPr lang="nl-NL" dirty="0"/>
              <a:t> </a:t>
            </a:r>
            <a:r>
              <a:rPr lang="nl-NL" dirty="0" err="1"/>
              <a:t>markets</a:t>
            </a:r>
            <a:r>
              <a:rPr lang="nl-NL" dirty="0"/>
              <a:t> </a:t>
            </a:r>
            <a:r>
              <a:rPr lang="nl-NL" dirty="0" err="1"/>
              <a:t>when</a:t>
            </a:r>
            <a:r>
              <a:rPr lang="nl-NL" dirty="0"/>
              <a:t> </a:t>
            </a:r>
            <a:r>
              <a:rPr lang="nl-NL" dirty="0" err="1"/>
              <a:t>they</a:t>
            </a:r>
            <a:r>
              <a:rPr lang="nl-NL" dirty="0"/>
              <a:t> </a:t>
            </a:r>
            <a:r>
              <a:rPr lang="nl-NL" dirty="0" err="1"/>
              <a:t>otherwise</a:t>
            </a:r>
            <a:r>
              <a:rPr lang="nl-NL" dirty="0"/>
              <a:t> are </a:t>
            </a:r>
            <a:r>
              <a:rPr lang="nl-NL" dirty="0" err="1"/>
              <a:t>unable</a:t>
            </a:r>
            <a:r>
              <a:rPr lang="nl-NL" dirty="0"/>
              <a:t> </a:t>
            </a:r>
            <a:r>
              <a:rPr lang="nl-NL" dirty="0" err="1"/>
              <a:t>to</a:t>
            </a:r>
            <a:r>
              <a:rPr lang="nl-NL" dirty="0"/>
              <a:t> meet </a:t>
            </a:r>
            <a:r>
              <a:rPr lang="nl-NL" dirty="0" err="1"/>
              <a:t>their</a:t>
            </a:r>
            <a:r>
              <a:rPr lang="nl-NL" dirty="0"/>
              <a:t> </a:t>
            </a:r>
            <a:r>
              <a:rPr lang="nl-NL" dirty="0" err="1"/>
              <a:t>obligations</a:t>
            </a:r>
            <a:r>
              <a:rPr lang="nl-NL" dirty="0"/>
              <a:t> </a:t>
            </a:r>
            <a:r>
              <a:rPr lang="nl-NL" dirty="0" err="1"/>
              <a:t>and</a:t>
            </a:r>
            <a:r>
              <a:rPr lang="nl-NL" dirty="0"/>
              <a:t> </a:t>
            </a:r>
            <a:r>
              <a:rPr lang="nl-NL" dirty="0" err="1"/>
              <a:t>can</a:t>
            </a:r>
            <a:r>
              <a:rPr lang="nl-NL" dirty="0"/>
              <a:t> </a:t>
            </a:r>
            <a:r>
              <a:rPr lang="nl-NL" dirty="0" err="1"/>
              <a:t>cause</a:t>
            </a:r>
            <a:r>
              <a:rPr lang="nl-NL" dirty="0"/>
              <a:t> financial </a:t>
            </a:r>
            <a:r>
              <a:rPr lang="nl-NL" dirty="0" err="1"/>
              <a:t>instability</a:t>
            </a:r>
            <a:r>
              <a:rPr lang="nl-NL" dirty="0"/>
              <a:t>.</a:t>
            </a:r>
            <a:endParaRPr dirty="0"/>
          </a:p>
          <a:p>
            <a:pPr marL="228600" lvl="0" indent="-228600" algn="l" rtl="0">
              <a:lnSpc>
                <a:spcPct val="110000"/>
              </a:lnSpc>
              <a:spcBef>
                <a:spcPts val="0"/>
              </a:spcBef>
              <a:spcAft>
                <a:spcPts val="0"/>
              </a:spcAft>
              <a:buSzPts val="2800"/>
              <a:buChar char="•"/>
            </a:pPr>
            <a:r>
              <a:rPr lang="nl-NL" dirty="0" err="1"/>
              <a:t>Bagehot's</a:t>
            </a:r>
            <a:r>
              <a:rPr lang="nl-NL" dirty="0"/>
              <a:t> dictum: </a:t>
            </a:r>
            <a:r>
              <a:rPr lang="nl-NL" dirty="0" err="1"/>
              <a:t>Unlimited</a:t>
            </a:r>
            <a:r>
              <a:rPr lang="nl-NL" dirty="0"/>
              <a:t> </a:t>
            </a:r>
            <a:r>
              <a:rPr lang="nl-NL" dirty="0" err="1"/>
              <a:t>lending</a:t>
            </a:r>
            <a:r>
              <a:rPr lang="nl-NL" dirty="0"/>
              <a:t> </a:t>
            </a:r>
            <a:r>
              <a:rPr lang="nl-NL" dirty="0" err="1"/>
              <a:t>against</a:t>
            </a:r>
            <a:r>
              <a:rPr lang="nl-NL" dirty="0"/>
              <a:t> </a:t>
            </a:r>
            <a:r>
              <a:rPr lang="nl-NL" dirty="0" err="1"/>
              <a:t>good</a:t>
            </a:r>
            <a:r>
              <a:rPr lang="nl-NL" dirty="0"/>
              <a:t> </a:t>
            </a:r>
            <a:r>
              <a:rPr lang="nl-NL" dirty="0" err="1"/>
              <a:t>collateral</a:t>
            </a:r>
            <a:r>
              <a:rPr lang="nl-NL" dirty="0"/>
              <a:t> </a:t>
            </a:r>
            <a:r>
              <a:rPr lang="nl-NL" dirty="0" err="1"/>
              <a:t>to</a:t>
            </a:r>
            <a:r>
              <a:rPr lang="nl-NL" dirty="0"/>
              <a:t> solvent </a:t>
            </a:r>
            <a:r>
              <a:rPr lang="nl-NL" dirty="0" err="1"/>
              <a:t>institutions</a:t>
            </a:r>
            <a:r>
              <a:rPr lang="nl-NL" dirty="0"/>
              <a:t> at a high interest </a:t>
            </a:r>
            <a:r>
              <a:rPr lang="nl-NL" dirty="0" err="1"/>
              <a:t>rate</a:t>
            </a:r>
            <a:r>
              <a:rPr lang="nl-NL" dirty="0"/>
              <a:t>.</a:t>
            </a:r>
            <a:endParaRPr dirty="0"/>
          </a:p>
          <a:p>
            <a:pPr marL="0" lvl="0" indent="0" algn="l" rtl="0">
              <a:lnSpc>
                <a:spcPct val="110000"/>
              </a:lnSpc>
              <a:spcBef>
                <a:spcPts val="0"/>
              </a:spcBef>
              <a:spcAft>
                <a:spcPts val="0"/>
              </a:spcAft>
              <a:buClr>
                <a:schemeClr val="dk1"/>
              </a:buClr>
              <a:buSzPts val="2800"/>
              <a:buNone/>
            </a:pPr>
            <a:endParaRPr dirty="0"/>
          </a:p>
          <a:p>
            <a:pPr marL="228600" lvl="0" indent="-228600" algn="l" rtl="0">
              <a:lnSpc>
                <a:spcPct val="110000"/>
              </a:lnSpc>
              <a:spcBef>
                <a:spcPts val="0"/>
              </a:spcBef>
              <a:spcAft>
                <a:spcPts val="0"/>
              </a:spcAft>
              <a:buClr>
                <a:schemeClr val="dk1"/>
              </a:buClr>
              <a:buSzPts val="2800"/>
              <a:buChar char="•"/>
            </a:pPr>
            <a:r>
              <a:rPr lang="nl-NL" dirty="0"/>
              <a:t>Next slides</a:t>
            </a:r>
            <a:endParaRPr dirty="0"/>
          </a:p>
          <a:p>
            <a:pPr marL="685800" lvl="1" indent="-228600" algn="l" rtl="0">
              <a:lnSpc>
                <a:spcPct val="110000"/>
              </a:lnSpc>
              <a:spcBef>
                <a:spcPts val="0"/>
              </a:spcBef>
              <a:spcAft>
                <a:spcPts val="0"/>
              </a:spcAft>
              <a:buSzPts val="2800"/>
              <a:buChar char="•"/>
            </a:pPr>
            <a:r>
              <a:rPr lang="nl-NL" dirty="0" err="1">
                <a:latin typeface="Verdana" panose="020B0604030504040204" pitchFamily="34" charset="0"/>
                <a:ea typeface="Verdana" panose="020B0604030504040204" pitchFamily="34" charset="0"/>
              </a:rPr>
              <a:t>Why</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the</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central</a:t>
            </a:r>
            <a:r>
              <a:rPr lang="nl-NL" dirty="0">
                <a:latin typeface="Verdana" panose="020B0604030504040204" pitchFamily="34" charset="0"/>
                <a:ea typeface="Verdana" panose="020B0604030504040204" pitchFamily="34" charset="0"/>
              </a:rPr>
              <a:t> bank acts as </a:t>
            </a:r>
            <a:r>
              <a:rPr lang="nl-NL" dirty="0" err="1">
                <a:latin typeface="Verdana" panose="020B0604030504040204" pitchFamily="34" charset="0"/>
                <a:ea typeface="Verdana" panose="020B0604030504040204" pitchFamily="34" charset="0"/>
              </a:rPr>
              <a:t>lender</a:t>
            </a:r>
            <a:r>
              <a:rPr lang="nl-NL" dirty="0">
                <a:latin typeface="Verdana" panose="020B0604030504040204" pitchFamily="34" charset="0"/>
                <a:ea typeface="Verdana" panose="020B0604030504040204" pitchFamily="34" charset="0"/>
              </a:rPr>
              <a:t> of last resort</a:t>
            </a:r>
            <a:endParaRPr dirty="0">
              <a:latin typeface="Verdana" panose="020B0604030504040204" pitchFamily="34" charset="0"/>
              <a:ea typeface="Verdana" panose="020B0604030504040204" pitchFamily="34" charset="0"/>
            </a:endParaRPr>
          </a:p>
          <a:p>
            <a:pPr marL="685800" lvl="1" indent="-228600" algn="l" rtl="0">
              <a:lnSpc>
                <a:spcPct val="110000"/>
              </a:lnSpc>
              <a:spcBef>
                <a:spcPts val="1000"/>
              </a:spcBef>
              <a:spcAft>
                <a:spcPts val="0"/>
              </a:spcAft>
              <a:buSzPts val="2800"/>
              <a:buChar char="•"/>
            </a:pPr>
            <a:r>
              <a:rPr lang="nl-NL" dirty="0">
                <a:latin typeface="Verdana" panose="020B0604030504040204" pitchFamily="34" charset="0"/>
                <a:ea typeface="Verdana" panose="020B0604030504040204" pitchFamily="34" charset="0"/>
              </a:rPr>
              <a:t>How </a:t>
            </a:r>
            <a:r>
              <a:rPr lang="nl-NL" dirty="0" err="1">
                <a:latin typeface="Verdana" panose="020B0604030504040204" pitchFamily="34" charset="0"/>
                <a:ea typeface="Verdana" panose="020B0604030504040204" pitchFamily="34" charset="0"/>
              </a:rPr>
              <a:t>the</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central</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banks</a:t>
            </a:r>
            <a:r>
              <a:rPr lang="nl-NL" dirty="0">
                <a:latin typeface="Verdana" panose="020B0604030504040204" pitchFamily="34" charset="0"/>
                <a:ea typeface="Verdana" panose="020B0604030504040204" pitchFamily="34" charset="0"/>
              </a:rPr>
              <a:t> acts as </a:t>
            </a:r>
            <a:r>
              <a:rPr lang="nl-NL" dirty="0" err="1">
                <a:latin typeface="Verdana" panose="020B0604030504040204" pitchFamily="34" charset="0"/>
                <a:ea typeface="Verdana" panose="020B0604030504040204" pitchFamily="34" charset="0"/>
              </a:rPr>
              <a:t>lender</a:t>
            </a:r>
            <a:r>
              <a:rPr lang="nl-NL" dirty="0">
                <a:latin typeface="Verdana" panose="020B0604030504040204" pitchFamily="34" charset="0"/>
                <a:ea typeface="Verdana" panose="020B0604030504040204" pitchFamily="34" charset="0"/>
              </a:rPr>
              <a:t> of last resort</a:t>
            </a:r>
            <a:endParaRPr dirty="0">
              <a:latin typeface="Verdana" panose="020B0604030504040204" pitchFamily="34" charset="0"/>
              <a:ea typeface="Verdana" panose="020B0604030504040204" pitchFamily="34" charset="0"/>
            </a:endParaRPr>
          </a:p>
        </p:txBody>
      </p:sp>
      <p:pic>
        <p:nvPicPr>
          <p:cNvPr id="196" name="Google Shape;196;p14"/>
          <p:cNvPicPr preferRelativeResize="0"/>
          <p:nvPr/>
        </p:nvPicPr>
        <p:blipFill rotWithShape="1">
          <a:blip r:embed="rId3">
            <a:alphaModFix/>
          </a:blip>
          <a:srcRect/>
          <a:stretch/>
        </p:blipFill>
        <p:spPr>
          <a:xfrm>
            <a:off x="7964499" y="2824294"/>
            <a:ext cx="4227501" cy="235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dirty="0">
                <a:latin typeface="+mj-lt"/>
              </a:rPr>
              <a:t>Central banks</a:t>
            </a:r>
          </a:p>
        </p:txBody>
      </p:sp>
      <p:sp>
        <p:nvSpPr>
          <p:cNvPr id="103" name="Google Shape;103;p33"/>
          <p:cNvSpPr txBox="1">
            <a:spLocks noGrp="1"/>
          </p:cNvSpPr>
          <p:nvPr>
            <p:ph type="body" idx="1"/>
          </p:nvPr>
        </p:nvSpPr>
        <p:spPr>
          <a:xfrm>
            <a:off x="838200" y="1825625"/>
            <a:ext cx="5848927" cy="4351338"/>
          </a:xfrm>
          <a:prstGeom prst="rect">
            <a:avLst/>
          </a:prstGeom>
          <a:noFill/>
          <a:ln>
            <a:noFill/>
          </a:ln>
        </p:spPr>
        <p:txBody>
          <a:bodyPr spcFirstLastPara="1" wrap="square" lIns="91425" tIns="45700" rIns="91425" bIns="45700" anchor="t" anchorCtr="0">
            <a:normAutofit/>
          </a:bodyPr>
          <a:lstStyle/>
          <a:p>
            <a:pPr marL="685800" indent="-457200"/>
            <a:r>
              <a:rPr lang="nl-NL" dirty="0" err="1"/>
              <a:t>Institutions</a:t>
            </a:r>
            <a:r>
              <a:rPr lang="nl-NL" dirty="0"/>
              <a:t> </a:t>
            </a:r>
            <a:r>
              <a:rPr lang="nl-NL" dirty="0" err="1"/>
              <a:t>that</a:t>
            </a:r>
            <a:r>
              <a:rPr lang="nl-NL" dirty="0"/>
              <a:t> </a:t>
            </a:r>
            <a:r>
              <a:rPr lang="nl-NL" dirty="0" err="1"/>
              <a:t>oversee</a:t>
            </a:r>
            <a:r>
              <a:rPr lang="nl-NL" dirty="0"/>
              <a:t> the </a:t>
            </a:r>
            <a:r>
              <a:rPr lang="nl-NL" dirty="0" err="1"/>
              <a:t>monetary</a:t>
            </a:r>
            <a:r>
              <a:rPr lang="nl-NL" dirty="0"/>
              <a:t> and financial systems of a country</a:t>
            </a:r>
          </a:p>
          <a:p>
            <a:pPr marL="685800" indent="-457200"/>
            <a:r>
              <a:rPr lang="nl-NL" dirty="0" err="1"/>
              <a:t>One</a:t>
            </a:r>
            <a:r>
              <a:rPr lang="nl-NL" dirty="0"/>
              <a:t> of </a:t>
            </a:r>
            <a:r>
              <a:rPr lang="nl-NL" dirty="0" err="1"/>
              <a:t>the</a:t>
            </a:r>
            <a:r>
              <a:rPr lang="nl-NL" dirty="0"/>
              <a:t> most important </a:t>
            </a:r>
            <a:r>
              <a:rPr lang="nl-NL" dirty="0" err="1"/>
              <a:t>ways</a:t>
            </a:r>
            <a:r>
              <a:rPr lang="nl-NL" dirty="0"/>
              <a:t> in </a:t>
            </a:r>
            <a:r>
              <a:rPr lang="nl-NL" dirty="0" err="1"/>
              <a:t>which</a:t>
            </a:r>
            <a:r>
              <a:rPr lang="nl-NL" dirty="0"/>
              <a:t> </a:t>
            </a:r>
            <a:r>
              <a:rPr lang="nl-NL" dirty="0" err="1"/>
              <a:t>economists</a:t>
            </a:r>
            <a:r>
              <a:rPr lang="nl-NL" dirty="0"/>
              <a:t> </a:t>
            </a:r>
            <a:r>
              <a:rPr lang="nl-NL" dirty="0" err="1"/>
              <a:t>and</a:t>
            </a:r>
            <a:r>
              <a:rPr lang="nl-NL" dirty="0"/>
              <a:t> </a:t>
            </a:r>
            <a:r>
              <a:rPr lang="nl-NL" dirty="0" err="1"/>
              <a:t>economics</a:t>
            </a:r>
            <a:r>
              <a:rPr lang="nl-NL" dirty="0"/>
              <a:t> have </a:t>
            </a:r>
            <a:r>
              <a:rPr lang="nl-NL" dirty="0" err="1"/>
              <a:t>an</a:t>
            </a:r>
            <a:r>
              <a:rPr lang="nl-NL" dirty="0"/>
              <a:t> impact on </a:t>
            </a:r>
            <a:r>
              <a:rPr lang="nl-NL" dirty="0" err="1"/>
              <a:t>the</a:t>
            </a:r>
            <a:r>
              <a:rPr lang="nl-NL" dirty="0"/>
              <a:t> </a:t>
            </a:r>
            <a:r>
              <a:rPr lang="nl-NL" dirty="0" err="1"/>
              <a:t>world</a:t>
            </a:r>
            <a:r>
              <a:rPr lang="nl-NL" dirty="0"/>
              <a:t> </a:t>
            </a:r>
            <a:endParaRPr dirty="0"/>
          </a:p>
        </p:txBody>
      </p:sp>
      <p:pic>
        <p:nvPicPr>
          <p:cNvPr id="4" name="Google Shape;110;p2">
            <a:extLst>
              <a:ext uri="{FF2B5EF4-FFF2-40B4-BE49-F238E27FC236}">
                <a16:creationId xmlns:a16="http://schemas.microsoft.com/office/drawing/2014/main" id="{A63D240D-FC07-438F-A032-D468FF4A528F}"/>
              </a:ext>
            </a:extLst>
          </p:cNvPr>
          <p:cNvPicPr preferRelativeResize="0"/>
          <p:nvPr/>
        </p:nvPicPr>
        <p:blipFill rotWithShape="1">
          <a:blip r:embed="rId3">
            <a:alphaModFix/>
          </a:blip>
          <a:srcRect/>
          <a:stretch/>
        </p:blipFill>
        <p:spPr>
          <a:xfrm>
            <a:off x="6879446" y="1918917"/>
            <a:ext cx="5151784" cy="30201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nl-NL" dirty="0" err="1"/>
              <a:t>Why</a:t>
            </a:r>
            <a:r>
              <a:rPr lang="nl-NL" dirty="0"/>
              <a:t> </a:t>
            </a:r>
            <a:r>
              <a:rPr lang="nl-NL" dirty="0" err="1"/>
              <a:t>the</a:t>
            </a:r>
            <a:r>
              <a:rPr lang="nl-NL" dirty="0"/>
              <a:t> </a:t>
            </a:r>
            <a:r>
              <a:rPr lang="nl-NL" dirty="0" err="1"/>
              <a:t>central</a:t>
            </a:r>
            <a:r>
              <a:rPr lang="nl-NL" dirty="0"/>
              <a:t> bank acts as </a:t>
            </a:r>
            <a:r>
              <a:rPr lang="nl-NL" dirty="0" err="1"/>
              <a:t>lender</a:t>
            </a:r>
            <a:r>
              <a:rPr lang="nl-NL" dirty="0"/>
              <a:t> of last resort in financial crises</a:t>
            </a:r>
            <a:endParaRPr dirty="0"/>
          </a:p>
        </p:txBody>
      </p:sp>
      <p:graphicFrame>
        <p:nvGraphicFramePr>
          <p:cNvPr id="7" name="Content Placeholder 3">
            <a:extLst>
              <a:ext uri="{FF2B5EF4-FFF2-40B4-BE49-F238E27FC236}">
                <a16:creationId xmlns:a16="http://schemas.microsoft.com/office/drawing/2014/main" id="{C4F0F9D0-8958-4972-967B-E876A038BDAC}"/>
              </a:ext>
            </a:extLst>
          </p:cNvPr>
          <p:cNvGraphicFramePr>
            <a:graphicFrameLocks/>
          </p:cNvGraphicFramePr>
          <p:nvPr>
            <p:extLst>
              <p:ext uri="{D42A27DB-BD31-4B8C-83A1-F6EECF244321}">
                <p14:modId xmlns:p14="http://schemas.microsoft.com/office/powerpoint/2010/main" val="27380080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nl-NL" dirty="0"/>
              <a:t>How </a:t>
            </a:r>
            <a:r>
              <a:rPr lang="nl-NL" dirty="0" err="1"/>
              <a:t>the</a:t>
            </a:r>
            <a:r>
              <a:rPr lang="nl-NL" dirty="0"/>
              <a:t> </a:t>
            </a:r>
            <a:r>
              <a:rPr lang="nl-NL" dirty="0" err="1"/>
              <a:t>central</a:t>
            </a:r>
            <a:r>
              <a:rPr lang="nl-NL" dirty="0"/>
              <a:t> </a:t>
            </a:r>
            <a:r>
              <a:rPr lang="nl-NL" dirty="0" err="1"/>
              <a:t>banks</a:t>
            </a:r>
            <a:r>
              <a:rPr lang="nl-NL" dirty="0"/>
              <a:t> acts as </a:t>
            </a:r>
            <a:r>
              <a:rPr lang="nl-NL" dirty="0" err="1"/>
              <a:t>lender</a:t>
            </a:r>
            <a:r>
              <a:rPr lang="nl-NL" dirty="0"/>
              <a:t> of last resort</a:t>
            </a:r>
            <a:endParaRPr dirty="0"/>
          </a:p>
        </p:txBody>
      </p:sp>
      <p:sp>
        <p:nvSpPr>
          <p:cNvPr id="208" name="Google Shape;208;p16"/>
          <p:cNvSpPr txBox="1">
            <a:spLocks noGrp="1"/>
          </p:cNvSpPr>
          <p:nvPr>
            <p:ph type="body" idx="1"/>
          </p:nvPr>
        </p:nvSpPr>
        <p:spPr>
          <a:xfrm>
            <a:off x="838200" y="1825625"/>
            <a:ext cx="600648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nl-NL" dirty="0" err="1"/>
              <a:t>Collateral</a:t>
            </a:r>
            <a:r>
              <a:rPr lang="nl-NL" dirty="0"/>
              <a:t> availability, </a:t>
            </a:r>
            <a:r>
              <a:rPr lang="nl-NL" dirty="0" err="1"/>
              <a:t>accessibility</a:t>
            </a:r>
            <a:r>
              <a:rPr lang="nl-NL" dirty="0"/>
              <a:t> of </a:t>
            </a:r>
            <a:r>
              <a:rPr lang="nl-NL" dirty="0" err="1"/>
              <a:t>central</a:t>
            </a:r>
            <a:r>
              <a:rPr lang="nl-NL" dirty="0"/>
              <a:t> bank credit, </a:t>
            </a:r>
            <a:r>
              <a:rPr lang="nl-NL" dirty="0" err="1"/>
              <a:t>and</a:t>
            </a:r>
            <a:r>
              <a:rPr lang="nl-NL" dirty="0"/>
              <a:t> (de-)</a:t>
            </a:r>
            <a:r>
              <a:rPr lang="nl-NL" dirty="0" err="1"/>
              <a:t>stigmatisation</a:t>
            </a:r>
            <a:r>
              <a:rPr lang="nl-NL" dirty="0"/>
              <a:t> of </a:t>
            </a:r>
            <a:r>
              <a:rPr lang="nl-NL" dirty="0" err="1"/>
              <a:t>its</a:t>
            </a:r>
            <a:r>
              <a:rPr lang="nl-NL" dirty="0"/>
              <a:t> </a:t>
            </a:r>
            <a:r>
              <a:rPr lang="nl-NL" dirty="0" err="1"/>
              <a:t>use</a:t>
            </a:r>
            <a:r>
              <a:rPr lang="nl-NL" dirty="0"/>
              <a:t> in:</a:t>
            </a:r>
          </a:p>
          <a:p>
            <a:pPr marL="685800" lvl="1" indent="-228600">
              <a:lnSpc>
                <a:spcPct val="100000"/>
              </a:lnSpc>
              <a:spcBef>
                <a:spcPts val="0"/>
              </a:spcBef>
              <a:buSzPts val="2800"/>
            </a:pPr>
            <a:r>
              <a:rPr lang="nl-NL" dirty="0"/>
              <a:t>The </a:t>
            </a:r>
            <a:r>
              <a:rPr lang="nl-NL" dirty="0" err="1"/>
              <a:t>regular</a:t>
            </a:r>
            <a:r>
              <a:rPr lang="nl-NL" dirty="0"/>
              <a:t> </a:t>
            </a:r>
            <a:r>
              <a:rPr lang="nl-NL" dirty="0" err="1"/>
              <a:t>operational</a:t>
            </a:r>
            <a:r>
              <a:rPr lang="nl-NL" dirty="0"/>
              <a:t> </a:t>
            </a:r>
            <a:r>
              <a:rPr lang="nl-NL" dirty="0" err="1"/>
              <a:t>framework</a:t>
            </a:r>
            <a:r>
              <a:rPr lang="nl-NL" dirty="0"/>
              <a:t> of </a:t>
            </a:r>
            <a:r>
              <a:rPr lang="nl-NL" dirty="0" err="1"/>
              <a:t>the</a:t>
            </a:r>
            <a:r>
              <a:rPr lang="nl-NL" dirty="0"/>
              <a:t> </a:t>
            </a:r>
            <a:r>
              <a:rPr lang="nl-NL" dirty="0" err="1"/>
              <a:t>central</a:t>
            </a:r>
            <a:r>
              <a:rPr lang="nl-NL" dirty="0"/>
              <a:t> bank</a:t>
            </a:r>
          </a:p>
          <a:p>
            <a:pPr marL="685800" lvl="1" indent="-228600">
              <a:lnSpc>
                <a:spcPct val="100000"/>
              </a:lnSpc>
              <a:spcBef>
                <a:spcPts val="0"/>
              </a:spcBef>
              <a:buSzPts val="2800"/>
            </a:pPr>
            <a:r>
              <a:rPr lang="nl-NL" dirty="0"/>
              <a:t>Changes of </a:t>
            </a:r>
            <a:r>
              <a:rPr lang="nl-NL" dirty="0" err="1"/>
              <a:t>the</a:t>
            </a:r>
            <a:r>
              <a:rPr lang="nl-NL" dirty="0"/>
              <a:t> </a:t>
            </a:r>
            <a:r>
              <a:rPr lang="nl-NL" dirty="0" err="1"/>
              <a:t>framework</a:t>
            </a:r>
            <a:r>
              <a:rPr lang="nl-NL" dirty="0"/>
              <a:t> </a:t>
            </a:r>
            <a:r>
              <a:rPr lang="nl-NL" dirty="0" err="1"/>
              <a:t>and</a:t>
            </a:r>
            <a:r>
              <a:rPr lang="nl-NL" dirty="0"/>
              <a:t> </a:t>
            </a:r>
            <a:r>
              <a:rPr lang="nl-NL" dirty="0" err="1"/>
              <a:t>additional</a:t>
            </a:r>
            <a:r>
              <a:rPr lang="nl-NL" dirty="0"/>
              <a:t> </a:t>
            </a:r>
            <a:r>
              <a:rPr lang="nl-NL" dirty="0" err="1"/>
              <a:t>lending</a:t>
            </a:r>
            <a:r>
              <a:rPr lang="nl-NL" dirty="0"/>
              <a:t> operations in crisis </a:t>
            </a:r>
            <a:r>
              <a:rPr lang="nl-NL" dirty="0" err="1"/>
              <a:t>times</a:t>
            </a:r>
            <a:endParaRPr lang="nl-NL" dirty="0"/>
          </a:p>
          <a:p>
            <a:pPr marL="685800" lvl="1" indent="-228600">
              <a:lnSpc>
                <a:spcPct val="100000"/>
              </a:lnSpc>
              <a:spcBef>
                <a:spcPts val="0"/>
              </a:spcBef>
              <a:buSzPts val="2800"/>
            </a:pPr>
            <a:r>
              <a:rPr lang="nl-NL" dirty="0" err="1"/>
              <a:t>Emergency</a:t>
            </a:r>
            <a:r>
              <a:rPr lang="nl-NL" dirty="0"/>
              <a:t> </a:t>
            </a:r>
            <a:r>
              <a:rPr lang="nl-NL" dirty="0" err="1"/>
              <a:t>liquidity</a:t>
            </a:r>
            <a:r>
              <a:rPr lang="nl-NL" dirty="0"/>
              <a:t> assistance </a:t>
            </a:r>
            <a:r>
              <a:rPr lang="nl-NL" dirty="0" err="1"/>
              <a:t>to</a:t>
            </a:r>
            <a:r>
              <a:rPr lang="nl-NL" dirty="0"/>
              <a:t> </a:t>
            </a:r>
            <a:r>
              <a:rPr lang="nl-NL" dirty="0" err="1"/>
              <a:t>individual</a:t>
            </a:r>
            <a:r>
              <a:rPr lang="nl-NL" dirty="0"/>
              <a:t> </a:t>
            </a:r>
            <a:r>
              <a:rPr lang="nl-NL" dirty="0" err="1"/>
              <a:t>banks</a:t>
            </a:r>
            <a:r>
              <a:rPr lang="nl-NL" dirty="0"/>
              <a:t> or actors</a:t>
            </a:r>
            <a:endParaRPr dirty="0"/>
          </a:p>
        </p:txBody>
      </p:sp>
      <p:pic>
        <p:nvPicPr>
          <p:cNvPr id="3" name="Picture 2" descr="Diagram, engineering drawing&#10;&#10;Description automatically generated">
            <a:extLst>
              <a:ext uri="{FF2B5EF4-FFF2-40B4-BE49-F238E27FC236}">
                <a16:creationId xmlns:a16="http://schemas.microsoft.com/office/drawing/2014/main" id="{66CB0061-DA27-4C0E-A8FF-F910D474AE78}"/>
              </a:ext>
            </a:extLst>
          </p:cNvPr>
          <p:cNvPicPr>
            <a:picLocks noChangeAspect="1"/>
          </p:cNvPicPr>
          <p:nvPr/>
        </p:nvPicPr>
        <p:blipFill rotWithShape="1">
          <a:blip r:embed="rId3"/>
          <a:srcRect l="1945"/>
          <a:stretch/>
        </p:blipFill>
        <p:spPr>
          <a:xfrm>
            <a:off x="6972452" y="2175029"/>
            <a:ext cx="5219548" cy="37971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err="1"/>
              <a:t>Collateral</a:t>
            </a:r>
            <a:r>
              <a:rPr lang="nl-NL" dirty="0"/>
              <a:t>: How </a:t>
            </a:r>
            <a:r>
              <a:rPr lang="nl-NL" dirty="0" err="1"/>
              <a:t>to</a:t>
            </a:r>
            <a:r>
              <a:rPr lang="nl-NL" dirty="0"/>
              <a:t> </a:t>
            </a:r>
            <a:r>
              <a:rPr lang="nl-NL" dirty="0" err="1"/>
              <a:t>decide</a:t>
            </a:r>
            <a:r>
              <a:rPr lang="nl-NL" dirty="0"/>
              <a:t> </a:t>
            </a:r>
            <a:r>
              <a:rPr lang="nl-NL" dirty="0" err="1"/>
              <a:t>which</a:t>
            </a:r>
            <a:r>
              <a:rPr lang="nl-NL" dirty="0"/>
              <a:t> assets </a:t>
            </a:r>
            <a:r>
              <a:rPr lang="nl-NL" dirty="0" err="1"/>
              <a:t>can</a:t>
            </a:r>
            <a:r>
              <a:rPr lang="nl-NL" dirty="0"/>
              <a:t> </a:t>
            </a:r>
            <a:r>
              <a:rPr lang="nl-NL" dirty="0" err="1"/>
              <a:t>underwrite</a:t>
            </a:r>
            <a:r>
              <a:rPr lang="nl-NL" dirty="0"/>
              <a:t> credit </a:t>
            </a:r>
            <a:r>
              <a:rPr lang="nl-NL" dirty="0" err="1"/>
              <a:t>loans</a:t>
            </a:r>
            <a:endParaRPr dirty="0"/>
          </a:p>
        </p:txBody>
      </p:sp>
      <p:sp>
        <p:nvSpPr>
          <p:cNvPr id="214" name="Google Shape;214;p9"/>
          <p:cNvSpPr txBox="1">
            <a:spLocks noGrp="1"/>
          </p:cNvSpPr>
          <p:nvPr>
            <p:ph type="body" idx="1"/>
          </p:nvPr>
        </p:nvSpPr>
        <p:spPr>
          <a:xfrm>
            <a:off x="838200" y="1825625"/>
            <a:ext cx="7271327"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0"/>
              </a:spcBef>
              <a:spcAft>
                <a:spcPts val="0"/>
              </a:spcAft>
              <a:buSzPts val="1800"/>
              <a:buChar char="•"/>
            </a:pPr>
            <a:r>
              <a:rPr lang="nl-NL" sz="1800" dirty="0"/>
              <a:t>For credit operations </a:t>
            </a:r>
            <a:r>
              <a:rPr lang="nl-NL" sz="1800" dirty="0" err="1"/>
              <a:t>central</a:t>
            </a:r>
            <a:r>
              <a:rPr lang="nl-NL" sz="1800" dirty="0"/>
              <a:t> </a:t>
            </a:r>
            <a:r>
              <a:rPr lang="nl-NL" sz="1800" dirty="0" err="1"/>
              <a:t>banks</a:t>
            </a:r>
            <a:r>
              <a:rPr lang="nl-NL" sz="1800" dirty="0"/>
              <a:t> </a:t>
            </a:r>
            <a:r>
              <a:rPr lang="nl-NL" sz="1800" dirty="0" err="1"/>
              <a:t>require</a:t>
            </a:r>
            <a:r>
              <a:rPr lang="nl-NL" sz="1800" dirty="0"/>
              <a:t> </a:t>
            </a:r>
            <a:r>
              <a:rPr lang="nl-NL" sz="1800" dirty="0" err="1"/>
              <a:t>collateral</a:t>
            </a:r>
            <a:r>
              <a:rPr lang="nl-NL" sz="1800" dirty="0"/>
              <a:t>, i.e. </a:t>
            </a:r>
            <a:r>
              <a:rPr lang="nl-NL" sz="1800" dirty="0" err="1"/>
              <a:t>the</a:t>
            </a:r>
            <a:r>
              <a:rPr lang="nl-NL" sz="1800" dirty="0"/>
              <a:t> </a:t>
            </a:r>
            <a:r>
              <a:rPr lang="nl-NL" sz="1800" dirty="0" err="1"/>
              <a:t>pledging</a:t>
            </a:r>
            <a:r>
              <a:rPr lang="nl-NL" sz="1800" dirty="0"/>
              <a:t> of </a:t>
            </a:r>
            <a:r>
              <a:rPr lang="nl-NL" sz="1800" dirty="0" err="1"/>
              <a:t>certain</a:t>
            </a:r>
            <a:r>
              <a:rPr lang="nl-NL" sz="1800" dirty="0"/>
              <a:t> </a:t>
            </a:r>
            <a:r>
              <a:rPr lang="nl-NL" sz="1800" dirty="0" err="1"/>
              <a:t>eligible</a:t>
            </a:r>
            <a:r>
              <a:rPr lang="nl-NL" sz="1800" dirty="0"/>
              <a:t> </a:t>
            </a:r>
            <a:r>
              <a:rPr lang="nl-NL" sz="1800" dirty="0" err="1"/>
              <a:t>securities</a:t>
            </a:r>
            <a:r>
              <a:rPr lang="nl-NL" sz="1800" dirty="0"/>
              <a:t>, </a:t>
            </a:r>
            <a:r>
              <a:rPr lang="nl-NL" sz="1800" dirty="0" err="1"/>
              <a:t>to</a:t>
            </a:r>
            <a:r>
              <a:rPr lang="nl-NL" sz="1800" dirty="0"/>
              <a:t> </a:t>
            </a:r>
            <a:r>
              <a:rPr lang="nl-NL" sz="1800" dirty="0" err="1"/>
              <a:t>protect</a:t>
            </a:r>
            <a:r>
              <a:rPr lang="nl-NL" sz="1800" dirty="0"/>
              <a:t> </a:t>
            </a:r>
            <a:r>
              <a:rPr lang="nl-NL" sz="1800" dirty="0" err="1"/>
              <a:t>its</a:t>
            </a:r>
            <a:r>
              <a:rPr lang="nl-NL" sz="1800" dirty="0"/>
              <a:t> credit </a:t>
            </a:r>
            <a:r>
              <a:rPr lang="nl-NL" sz="1800" dirty="0" err="1"/>
              <a:t>exposures</a:t>
            </a:r>
            <a:r>
              <a:rPr lang="nl-NL" sz="1800" dirty="0"/>
              <a:t> </a:t>
            </a:r>
            <a:r>
              <a:rPr lang="nl-NL" sz="1800" dirty="0" err="1"/>
              <a:t>to</a:t>
            </a:r>
            <a:r>
              <a:rPr lang="nl-NL" sz="1800" dirty="0"/>
              <a:t> commercial </a:t>
            </a:r>
            <a:r>
              <a:rPr lang="nl-NL" sz="1800" dirty="0" err="1"/>
              <a:t>banks</a:t>
            </a:r>
            <a:r>
              <a:rPr lang="nl-NL" sz="1800" dirty="0"/>
              <a:t>. </a:t>
            </a:r>
          </a:p>
          <a:p>
            <a:pPr marL="457200" lvl="0" indent="-342900" algn="l" rtl="0">
              <a:lnSpc>
                <a:spcPct val="120000"/>
              </a:lnSpc>
              <a:spcBef>
                <a:spcPts val="0"/>
              </a:spcBef>
              <a:spcAft>
                <a:spcPts val="0"/>
              </a:spcAft>
              <a:buSzPts val="1800"/>
              <a:buChar char="•"/>
            </a:pPr>
            <a:endParaRPr sz="1800" dirty="0"/>
          </a:p>
          <a:p>
            <a:pPr marL="457200" lvl="0" indent="-342900" algn="l" rtl="0">
              <a:lnSpc>
                <a:spcPct val="120000"/>
              </a:lnSpc>
              <a:spcBef>
                <a:spcPts val="0"/>
              </a:spcBef>
              <a:spcAft>
                <a:spcPts val="0"/>
              </a:spcAft>
              <a:buSzPts val="1800"/>
              <a:buChar char="•"/>
            </a:pPr>
            <a:r>
              <a:rPr lang="nl-NL" sz="1800" dirty="0" err="1"/>
              <a:t>Government</a:t>
            </a:r>
            <a:r>
              <a:rPr lang="nl-NL" sz="1800" dirty="0"/>
              <a:t> </a:t>
            </a:r>
            <a:r>
              <a:rPr lang="nl-NL" sz="1800" dirty="0" err="1"/>
              <a:t>bonds</a:t>
            </a:r>
            <a:r>
              <a:rPr lang="nl-NL" sz="1800" dirty="0"/>
              <a:t> </a:t>
            </a:r>
            <a:r>
              <a:rPr lang="nl-NL" sz="1800" dirty="0" err="1"/>
              <a:t>often</a:t>
            </a:r>
            <a:r>
              <a:rPr lang="nl-NL" sz="1800" dirty="0"/>
              <a:t> serve as </a:t>
            </a:r>
            <a:r>
              <a:rPr lang="nl-NL" sz="1800" dirty="0" err="1"/>
              <a:t>collateral</a:t>
            </a:r>
            <a:r>
              <a:rPr lang="nl-NL" sz="1800" dirty="0"/>
              <a:t> in credit operations as </a:t>
            </a:r>
            <a:r>
              <a:rPr lang="nl-NL" sz="1800" dirty="0" err="1"/>
              <a:t>they</a:t>
            </a:r>
            <a:r>
              <a:rPr lang="nl-NL" sz="1800" dirty="0"/>
              <a:t> have:</a:t>
            </a:r>
          </a:p>
          <a:p>
            <a:pPr lvl="1">
              <a:lnSpc>
                <a:spcPct val="120000"/>
              </a:lnSpc>
              <a:spcBef>
                <a:spcPts val="0"/>
              </a:spcBef>
            </a:pPr>
            <a:r>
              <a:rPr lang="nl-NL" sz="1800" dirty="0"/>
              <a:t>High </a:t>
            </a:r>
            <a:r>
              <a:rPr lang="nl-NL" sz="1800" dirty="0" err="1"/>
              <a:t>liquidity</a:t>
            </a:r>
            <a:endParaRPr lang="nl-NL" sz="1800" dirty="0"/>
          </a:p>
          <a:p>
            <a:pPr lvl="1">
              <a:lnSpc>
                <a:spcPct val="120000"/>
              </a:lnSpc>
              <a:spcBef>
                <a:spcPts val="0"/>
              </a:spcBef>
            </a:pPr>
            <a:r>
              <a:rPr lang="nl-NL" sz="1800" dirty="0" err="1"/>
              <a:t>Ease</a:t>
            </a:r>
            <a:r>
              <a:rPr lang="nl-NL" sz="1800" dirty="0"/>
              <a:t> of pricing</a:t>
            </a:r>
          </a:p>
          <a:p>
            <a:pPr lvl="1">
              <a:lnSpc>
                <a:spcPct val="120000"/>
              </a:lnSpc>
              <a:spcBef>
                <a:spcPts val="0"/>
              </a:spcBef>
            </a:pPr>
            <a:r>
              <a:rPr lang="nl-NL" sz="1800" dirty="0"/>
              <a:t>Legal </a:t>
            </a:r>
            <a:r>
              <a:rPr lang="nl-NL" sz="1800" dirty="0" err="1"/>
              <a:t>certainty</a:t>
            </a:r>
            <a:endParaRPr lang="nl-NL" sz="1800" dirty="0"/>
          </a:p>
          <a:p>
            <a:pPr marL="457200" lvl="0" indent="-342900" algn="l" rtl="0">
              <a:lnSpc>
                <a:spcPct val="120000"/>
              </a:lnSpc>
              <a:spcBef>
                <a:spcPts val="0"/>
              </a:spcBef>
              <a:spcAft>
                <a:spcPts val="0"/>
              </a:spcAft>
              <a:buSzPts val="1800"/>
              <a:buChar char="•"/>
            </a:pPr>
            <a:endParaRPr lang="nl-NL" sz="1800" dirty="0"/>
          </a:p>
          <a:p>
            <a:pPr marL="457200" lvl="0" indent="-342900" algn="l" rtl="0">
              <a:lnSpc>
                <a:spcPct val="120000"/>
              </a:lnSpc>
              <a:spcBef>
                <a:spcPts val="0"/>
              </a:spcBef>
              <a:spcAft>
                <a:spcPts val="0"/>
              </a:spcAft>
              <a:buSzPts val="1800"/>
              <a:buChar char="•"/>
            </a:pPr>
            <a:r>
              <a:rPr lang="nl-NL" sz="1800" dirty="0" err="1"/>
              <a:t>While</a:t>
            </a:r>
            <a:r>
              <a:rPr lang="nl-NL" sz="1800" dirty="0"/>
              <a:t> </a:t>
            </a:r>
            <a:r>
              <a:rPr lang="nl-NL" sz="1800" dirty="0" err="1"/>
              <a:t>your</a:t>
            </a:r>
            <a:r>
              <a:rPr lang="nl-NL" sz="1800" dirty="0"/>
              <a:t> </a:t>
            </a:r>
            <a:r>
              <a:rPr lang="nl-NL" sz="1800" dirty="0" err="1"/>
              <a:t>collateral</a:t>
            </a:r>
            <a:r>
              <a:rPr lang="nl-NL" sz="1800" dirty="0"/>
              <a:t>, </a:t>
            </a:r>
            <a:r>
              <a:rPr lang="nl-NL" sz="1800" dirty="0" err="1"/>
              <a:t>when</a:t>
            </a:r>
            <a:r>
              <a:rPr lang="nl-NL" sz="1800" dirty="0"/>
              <a:t> </a:t>
            </a:r>
            <a:r>
              <a:rPr lang="nl-NL" sz="1800" dirty="0" err="1"/>
              <a:t>you</a:t>
            </a:r>
            <a:r>
              <a:rPr lang="nl-NL" sz="1800" dirty="0"/>
              <a:t> get a </a:t>
            </a:r>
            <a:r>
              <a:rPr lang="nl-NL" sz="1800" dirty="0" err="1"/>
              <a:t>mortgage</a:t>
            </a:r>
            <a:r>
              <a:rPr lang="nl-NL" sz="1800" dirty="0"/>
              <a:t> is </a:t>
            </a:r>
            <a:r>
              <a:rPr lang="nl-NL" sz="1800" dirty="0" err="1"/>
              <a:t>the</a:t>
            </a:r>
            <a:r>
              <a:rPr lang="nl-NL" sz="1800" dirty="0"/>
              <a:t> house, </a:t>
            </a:r>
            <a:r>
              <a:rPr lang="nl-NL" sz="1800" dirty="0" err="1"/>
              <a:t>the</a:t>
            </a:r>
            <a:r>
              <a:rPr lang="nl-NL" sz="1800" dirty="0"/>
              <a:t> </a:t>
            </a:r>
            <a:r>
              <a:rPr lang="nl-NL" sz="1800" dirty="0" err="1"/>
              <a:t>typical</a:t>
            </a:r>
            <a:r>
              <a:rPr lang="nl-NL" sz="1800" dirty="0"/>
              <a:t> </a:t>
            </a:r>
            <a:r>
              <a:rPr lang="nl-NL" sz="1800" dirty="0" err="1"/>
              <a:t>collateral</a:t>
            </a:r>
            <a:r>
              <a:rPr lang="nl-NL" sz="1800" dirty="0"/>
              <a:t> in financial </a:t>
            </a:r>
            <a:r>
              <a:rPr lang="nl-NL" sz="1800" dirty="0" err="1"/>
              <a:t>markets</a:t>
            </a:r>
            <a:r>
              <a:rPr lang="nl-NL" sz="1800" dirty="0"/>
              <a:t> </a:t>
            </a:r>
            <a:r>
              <a:rPr lang="nl-NL" sz="1800" dirty="0" err="1"/>
              <a:t>and</a:t>
            </a:r>
            <a:r>
              <a:rPr lang="nl-NL" sz="1800" dirty="0"/>
              <a:t> of a commercial bank </a:t>
            </a:r>
            <a:r>
              <a:rPr lang="nl-NL" sz="1800" dirty="0" err="1"/>
              <a:t>when</a:t>
            </a:r>
            <a:r>
              <a:rPr lang="nl-NL" sz="1800" dirty="0"/>
              <a:t> </a:t>
            </a:r>
            <a:r>
              <a:rPr lang="nl-NL" sz="1800" dirty="0" err="1"/>
              <a:t>it</a:t>
            </a:r>
            <a:r>
              <a:rPr lang="nl-NL" sz="1800" dirty="0"/>
              <a:t> </a:t>
            </a:r>
            <a:r>
              <a:rPr lang="nl-NL" sz="1800" dirty="0" err="1"/>
              <a:t>lends</a:t>
            </a:r>
            <a:r>
              <a:rPr lang="nl-NL" sz="1800" dirty="0"/>
              <a:t> </a:t>
            </a:r>
            <a:r>
              <a:rPr lang="nl-NL" sz="1800" dirty="0" err="1"/>
              <a:t>from</a:t>
            </a:r>
            <a:r>
              <a:rPr lang="nl-NL" sz="1800" dirty="0"/>
              <a:t> </a:t>
            </a:r>
            <a:r>
              <a:rPr lang="nl-NL" sz="1800" dirty="0" err="1"/>
              <a:t>the</a:t>
            </a:r>
            <a:r>
              <a:rPr lang="nl-NL" sz="1800" dirty="0"/>
              <a:t> </a:t>
            </a:r>
            <a:r>
              <a:rPr lang="nl-NL" sz="1800" dirty="0" err="1"/>
              <a:t>central</a:t>
            </a:r>
            <a:r>
              <a:rPr lang="nl-NL" sz="1800" dirty="0"/>
              <a:t> bank is </a:t>
            </a:r>
            <a:r>
              <a:rPr lang="nl-NL" sz="1800" dirty="0" err="1"/>
              <a:t>government</a:t>
            </a:r>
            <a:r>
              <a:rPr lang="nl-NL" sz="1800" dirty="0"/>
              <a:t> </a:t>
            </a:r>
            <a:r>
              <a:rPr lang="nl-NL" sz="1800" dirty="0" err="1"/>
              <a:t>debt</a:t>
            </a:r>
            <a:r>
              <a:rPr lang="nl-NL" sz="1800" dirty="0"/>
              <a:t>.</a:t>
            </a:r>
            <a:endParaRPr sz="1800" dirty="0"/>
          </a:p>
        </p:txBody>
      </p:sp>
      <p:pic>
        <p:nvPicPr>
          <p:cNvPr id="215" name="Google Shape;215;p9" descr="What is Collateral | Definition and Meaning | Capital.com"/>
          <p:cNvPicPr preferRelativeResize="0"/>
          <p:nvPr/>
        </p:nvPicPr>
        <p:blipFill rotWithShape="1">
          <a:blip r:embed="rId3">
            <a:alphaModFix/>
          </a:blip>
          <a:srcRect/>
          <a:stretch/>
        </p:blipFill>
        <p:spPr>
          <a:xfrm>
            <a:off x="8478982" y="2683532"/>
            <a:ext cx="3713018" cy="26355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838200" y="365125"/>
            <a:ext cx="96196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a:latin typeface="+mj-lt"/>
              </a:rPr>
              <a:t>Types of </a:t>
            </a:r>
            <a:r>
              <a:rPr lang="nl-NL" dirty="0" err="1">
                <a:latin typeface="+mj-lt"/>
              </a:rPr>
              <a:t>central</a:t>
            </a:r>
            <a:r>
              <a:rPr lang="nl-NL" dirty="0">
                <a:latin typeface="+mj-lt"/>
              </a:rPr>
              <a:t> bank </a:t>
            </a:r>
            <a:r>
              <a:rPr lang="nl-NL" dirty="0" err="1">
                <a:latin typeface="+mj-lt"/>
              </a:rPr>
              <a:t>policies</a:t>
            </a:r>
            <a:endParaRPr dirty="0">
              <a:latin typeface="+mj-lt"/>
            </a:endParaRPr>
          </a:p>
        </p:txBody>
      </p:sp>
      <p:sp>
        <p:nvSpPr>
          <p:cNvPr id="109" name="Google Shape;109;p2"/>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20000"/>
              </a:lnSpc>
              <a:spcBef>
                <a:spcPts val="0"/>
              </a:spcBef>
              <a:spcAft>
                <a:spcPts val="0"/>
              </a:spcAft>
              <a:buClr>
                <a:schemeClr val="dk1"/>
              </a:buClr>
              <a:buSzPct val="100000"/>
              <a:buChar char="•"/>
            </a:pPr>
            <a:r>
              <a:rPr lang="nl-NL" b="1" dirty="0" err="1"/>
              <a:t>Conventional</a:t>
            </a:r>
            <a:r>
              <a:rPr lang="nl-NL" b="1" dirty="0"/>
              <a:t> </a:t>
            </a:r>
            <a:r>
              <a:rPr lang="nl-NL" b="1" dirty="0" err="1"/>
              <a:t>monetary</a:t>
            </a:r>
            <a:r>
              <a:rPr lang="nl-NL" b="1" dirty="0"/>
              <a:t> policy</a:t>
            </a:r>
            <a:r>
              <a:rPr lang="nl-NL" dirty="0"/>
              <a:t>: </a:t>
            </a:r>
            <a:br>
              <a:rPr lang="nl-NL" dirty="0"/>
            </a:br>
            <a:r>
              <a:rPr lang="nl-NL" dirty="0"/>
              <a:t>Setting a target </a:t>
            </a:r>
            <a:r>
              <a:rPr lang="nl-NL" dirty="0" err="1"/>
              <a:t>for</a:t>
            </a:r>
            <a:r>
              <a:rPr lang="nl-NL" dirty="0"/>
              <a:t> </a:t>
            </a:r>
            <a:r>
              <a:rPr lang="nl-NL" dirty="0" err="1"/>
              <a:t>the</a:t>
            </a:r>
            <a:r>
              <a:rPr lang="nl-NL" dirty="0"/>
              <a:t> </a:t>
            </a:r>
            <a:r>
              <a:rPr lang="nl-NL" dirty="0" err="1"/>
              <a:t>overnight</a:t>
            </a:r>
            <a:r>
              <a:rPr lang="nl-NL" dirty="0"/>
              <a:t> interest </a:t>
            </a:r>
            <a:r>
              <a:rPr lang="nl-NL" dirty="0" err="1"/>
              <a:t>rate</a:t>
            </a:r>
            <a:r>
              <a:rPr lang="nl-NL" dirty="0"/>
              <a:t> </a:t>
            </a:r>
            <a:r>
              <a:rPr lang="nl-NL" dirty="0" err="1"/>
              <a:t>to</a:t>
            </a:r>
            <a:r>
              <a:rPr lang="nl-NL" dirty="0"/>
              <a:t> </a:t>
            </a:r>
            <a:r>
              <a:rPr lang="nl-NL" dirty="0" err="1"/>
              <a:t>pursue</a:t>
            </a:r>
            <a:r>
              <a:rPr lang="nl-NL" dirty="0"/>
              <a:t> </a:t>
            </a:r>
            <a:r>
              <a:rPr lang="nl-NL" dirty="0" err="1"/>
              <a:t>economic</a:t>
            </a:r>
            <a:r>
              <a:rPr lang="nl-NL" dirty="0"/>
              <a:t> </a:t>
            </a:r>
            <a:r>
              <a:rPr lang="nl-NL" dirty="0" err="1"/>
              <a:t>objectives</a:t>
            </a:r>
            <a:endParaRPr dirty="0"/>
          </a:p>
          <a:p>
            <a:pPr marL="228600" lvl="0" indent="-228600" algn="l" rtl="0">
              <a:lnSpc>
                <a:spcPct val="120000"/>
              </a:lnSpc>
              <a:spcBef>
                <a:spcPts val="1000"/>
              </a:spcBef>
              <a:spcAft>
                <a:spcPts val="0"/>
              </a:spcAft>
              <a:buClr>
                <a:schemeClr val="dk1"/>
              </a:buClr>
              <a:buSzPct val="100000"/>
              <a:buChar char="•"/>
            </a:pPr>
            <a:r>
              <a:rPr lang="nl-NL" b="1" dirty="0" err="1"/>
              <a:t>Unconventional</a:t>
            </a:r>
            <a:r>
              <a:rPr lang="nl-NL" b="1" dirty="0"/>
              <a:t> </a:t>
            </a:r>
            <a:r>
              <a:rPr lang="nl-NL" b="1" dirty="0" err="1"/>
              <a:t>monetary</a:t>
            </a:r>
            <a:r>
              <a:rPr lang="nl-NL" b="1" dirty="0"/>
              <a:t> policy</a:t>
            </a:r>
            <a:r>
              <a:rPr lang="nl-NL" dirty="0"/>
              <a:t>: </a:t>
            </a:r>
            <a:br>
              <a:rPr lang="nl-NL" dirty="0"/>
            </a:br>
            <a:r>
              <a:rPr lang="nl-NL" dirty="0" err="1"/>
              <a:t>When</a:t>
            </a:r>
            <a:r>
              <a:rPr lang="nl-NL" dirty="0"/>
              <a:t> </a:t>
            </a:r>
            <a:r>
              <a:rPr lang="nl-NL" dirty="0" err="1"/>
              <a:t>conventional</a:t>
            </a:r>
            <a:r>
              <a:rPr lang="nl-NL" dirty="0"/>
              <a:t> </a:t>
            </a:r>
            <a:r>
              <a:rPr lang="nl-NL" dirty="0" err="1"/>
              <a:t>monetary</a:t>
            </a:r>
            <a:r>
              <a:rPr lang="nl-NL" dirty="0"/>
              <a:t> policy is </a:t>
            </a:r>
            <a:r>
              <a:rPr lang="nl-NL" dirty="0" err="1"/>
              <a:t>not</a:t>
            </a:r>
            <a:r>
              <a:rPr lang="nl-NL" dirty="0"/>
              <a:t> </a:t>
            </a:r>
            <a:r>
              <a:rPr lang="nl-NL" dirty="0" err="1"/>
              <a:t>sufficient</a:t>
            </a:r>
            <a:r>
              <a:rPr lang="nl-NL" dirty="0"/>
              <a:t> </a:t>
            </a:r>
            <a:r>
              <a:rPr lang="nl-NL" dirty="0" err="1"/>
              <a:t>due</a:t>
            </a:r>
            <a:r>
              <a:rPr lang="nl-NL" dirty="0"/>
              <a:t> </a:t>
            </a:r>
            <a:r>
              <a:rPr lang="nl-NL" dirty="0" err="1"/>
              <a:t>to</a:t>
            </a:r>
            <a:r>
              <a:rPr lang="nl-NL" dirty="0"/>
              <a:t> </a:t>
            </a:r>
            <a:r>
              <a:rPr lang="nl-NL" dirty="0" err="1"/>
              <a:t>the</a:t>
            </a:r>
            <a:r>
              <a:rPr lang="nl-NL" dirty="0"/>
              <a:t> zero </a:t>
            </a:r>
            <a:r>
              <a:rPr lang="nl-NL" dirty="0" err="1"/>
              <a:t>lower</a:t>
            </a:r>
            <a:r>
              <a:rPr lang="nl-NL" dirty="0"/>
              <a:t> </a:t>
            </a:r>
            <a:r>
              <a:rPr lang="nl-NL" dirty="0" err="1"/>
              <a:t>bound</a:t>
            </a:r>
            <a:r>
              <a:rPr lang="nl-NL" dirty="0"/>
              <a:t> </a:t>
            </a:r>
            <a:r>
              <a:rPr lang="nl-NL" dirty="0" err="1"/>
              <a:t>and</a:t>
            </a:r>
            <a:r>
              <a:rPr lang="nl-NL" dirty="0"/>
              <a:t> is </a:t>
            </a:r>
            <a:r>
              <a:rPr lang="nl-NL" dirty="0" err="1"/>
              <a:t>characterised</a:t>
            </a:r>
            <a:r>
              <a:rPr lang="nl-NL" dirty="0"/>
              <a:t> </a:t>
            </a:r>
            <a:r>
              <a:rPr lang="nl-NL" dirty="0" err="1"/>
              <a:t>by</a:t>
            </a:r>
            <a:r>
              <a:rPr lang="nl-NL" dirty="0"/>
              <a:t> </a:t>
            </a:r>
            <a:r>
              <a:rPr lang="nl-NL" dirty="0" err="1"/>
              <a:t>instruments</a:t>
            </a:r>
            <a:r>
              <a:rPr lang="nl-NL" dirty="0"/>
              <a:t> </a:t>
            </a:r>
            <a:r>
              <a:rPr lang="nl-NL" dirty="0" err="1"/>
              <a:t>such</a:t>
            </a:r>
            <a:r>
              <a:rPr lang="nl-NL" dirty="0"/>
              <a:t> as </a:t>
            </a:r>
            <a:r>
              <a:rPr lang="nl-NL" dirty="0" err="1"/>
              <a:t>quantitative</a:t>
            </a:r>
            <a:r>
              <a:rPr lang="nl-NL" dirty="0"/>
              <a:t> </a:t>
            </a:r>
            <a:r>
              <a:rPr lang="nl-NL" dirty="0" err="1"/>
              <a:t>easing</a:t>
            </a:r>
            <a:r>
              <a:rPr lang="nl-NL" dirty="0"/>
              <a:t> asset </a:t>
            </a:r>
            <a:r>
              <a:rPr lang="nl-NL" dirty="0" err="1"/>
              <a:t>purchase</a:t>
            </a:r>
            <a:r>
              <a:rPr lang="nl-NL" dirty="0"/>
              <a:t> </a:t>
            </a:r>
            <a:r>
              <a:rPr lang="nl-NL" dirty="0" err="1"/>
              <a:t>programmes</a:t>
            </a:r>
            <a:endParaRPr dirty="0"/>
          </a:p>
          <a:p>
            <a:pPr marL="228600" lvl="0" indent="-228600" algn="l" rtl="0">
              <a:lnSpc>
                <a:spcPct val="120000"/>
              </a:lnSpc>
              <a:spcBef>
                <a:spcPts val="1000"/>
              </a:spcBef>
              <a:spcAft>
                <a:spcPts val="0"/>
              </a:spcAft>
              <a:buClr>
                <a:schemeClr val="dk1"/>
              </a:buClr>
              <a:buSzPct val="100000"/>
              <a:buChar char="•"/>
            </a:pPr>
            <a:r>
              <a:rPr lang="nl-NL" b="1" dirty="0" err="1"/>
              <a:t>Lender</a:t>
            </a:r>
            <a:r>
              <a:rPr lang="nl-NL" b="1" dirty="0"/>
              <a:t> of last resort </a:t>
            </a:r>
            <a:r>
              <a:rPr lang="nl-NL" b="1" dirty="0" err="1"/>
              <a:t>policies</a:t>
            </a:r>
            <a:r>
              <a:rPr lang="nl-NL" dirty="0"/>
              <a:t>: </a:t>
            </a:r>
            <a:br>
              <a:rPr lang="nl-NL" dirty="0"/>
            </a:br>
            <a:r>
              <a:rPr lang="nl-NL" dirty="0" err="1"/>
              <a:t>Providing</a:t>
            </a:r>
            <a:r>
              <a:rPr lang="nl-NL" dirty="0"/>
              <a:t> </a:t>
            </a:r>
            <a:r>
              <a:rPr lang="nl-NL" dirty="0" err="1"/>
              <a:t>liquidity</a:t>
            </a:r>
            <a:r>
              <a:rPr lang="nl-NL" dirty="0"/>
              <a:t> </a:t>
            </a:r>
            <a:r>
              <a:rPr lang="nl-NL" dirty="0" err="1"/>
              <a:t>to</a:t>
            </a:r>
            <a:r>
              <a:rPr lang="nl-NL" dirty="0"/>
              <a:t> financial </a:t>
            </a:r>
            <a:r>
              <a:rPr lang="nl-NL" dirty="0" err="1"/>
              <a:t>institutions</a:t>
            </a:r>
            <a:r>
              <a:rPr lang="nl-NL" dirty="0"/>
              <a:t> and </a:t>
            </a:r>
            <a:r>
              <a:rPr lang="nl-NL" dirty="0" err="1"/>
              <a:t>markets</a:t>
            </a:r>
            <a:r>
              <a:rPr lang="nl-NL" dirty="0"/>
              <a:t> </a:t>
            </a:r>
            <a:r>
              <a:rPr lang="nl-NL" dirty="0" err="1"/>
              <a:t>when</a:t>
            </a:r>
            <a:r>
              <a:rPr lang="nl-NL" dirty="0"/>
              <a:t> </a:t>
            </a:r>
            <a:r>
              <a:rPr lang="nl-NL" dirty="0" err="1"/>
              <a:t>they</a:t>
            </a:r>
            <a:r>
              <a:rPr lang="nl-NL" dirty="0"/>
              <a:t> </a:t>
            </a:r>
            <a:r>
              <a:rPr lang="nl-NL" dirty="0" err="1"/>
              <a:t>otherwise</a:t>
            </a:r>
            <a:r>
              <a:rPr lang="nl-NL" dirty="0"/>
              <a:t> are </a:t>
            </a:r>
            <a:r>
              <a:rPr lang="nl-NL" dirty="0" err="1"/>
              <a:t>unable</a:t>
            </a:r>
            <a:r>
              <a:rPr lang="nl-NL" dirty="0"/>
              <a:t> </a:t>
            </a:r>
            <a:r>
              <a:rPr lang="nl-NL" dirty="0" err="1"/>
              <a:t>to</a:t>
            </a:r>
            <a:r>
              <a:rPr lang="nl-NL" dirty="0"/>
              <a:t> meet </a:t>
            </a:r>
            <a:r>
              <a:rPr lang="nl-NL" dirty="0" err="1"/>
              <a:t>their</a:t>
            </a:r>
            <a:r>
              <a:rPr lang="nl-NL" dirty="0"/>
              <a:t> </a:t>
            </a:r>
            <a:r>
              <a:rPr lang="nl-NL" dirty="0" err="1"/>
              <a:t>obligations</a:t>
            </a:r>
            <a:r>
              <a:rPr lang="nl-NL" dirty="0"/>
              <a:t> and </a:t>
            </a:r>
            <a:r>
              <a:rPr lang="nl-NL" dirty="0" err="1"/>
              <a:t>can</a:t>
            </a:r>
            <a:r>
              <a:rPr lang="nl-NL" dirty="0"/>
              <a:t> </a:t>
            </a:r>
            <a:r>
              <a:rPr lang="nl-NL" dirty="0" err="1"/>
              <a:t>cause</a:t>
            </a:r>
            <a:r>
              <a:rPr lang="nl-NL" dirty="0"/>
              <a:t> financial </a:t>
            </a:r>
            <a:r>
              <a:rPr lang="nl-NL" dirty="0" err="1"/>
              <a:t>instability</a:t>
            </a:r>
            <a:endParaRPr lang="nl-NL" dirty="0"/>
          </a:p>
        </p:txBody>
      </p:sp>
      <p:graphicFrame>
        <p:nvGraphicFramePr>
          <p:cNvPr id="6" name="Content Placeholder 3">
            <a:extLst>
              <a:ext uri="{FF2B5EF4-FFF2-40B4-BE49-F238E27FC236}">
                <a16:creationId xmlns:a16="http://schemas.microsoft.com/office/drawing/2014/main" id="{23806986-81BD-47FE-9F9B-C3686E5B7031}"/>
              </a:ext>
            </a:extLst>
          </p:cNvPr>
          <p:cNvGraphicFramePr>
            <a:graphicFrameLocks/>
          </p:cNvGraphicFramePr>
          <p:nvPr/>
        </p:nvGraphicFramePr>
        <p:xfrm>
          <a:off x="6741695" y="1825625"/>
          <a:ext cx="500112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04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34"/>
          <p:cNvSpPr txBox="1">
            <a:spLocks noGrp="1"/>
          </p:cNvSpPr>
          <p:nvPr>
            <p:ph type="title"/>
          </p:nvPr>
        </p:nvSpPr>
        <p:spPr>
          <a:xfrm>
            <a:off x="838200" y="18255"/>
            <a:ext cx="97706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a:latin typeface="+mj-lt"/>
              </a:rPr>
              <a:t>Central bank policy </a:t>
            </a:r>
            <a:r>
              <a:rPr lang="nl-NL" dirty="0" err="1">
                <a:latin typeface="+mj-lt"/>
              </a:rPr>
              <a:t>instruments</a:t>
            </a:r>
            <a:endParaRPr dirty="0">
              <a:latin typeface="+mj-lt"/>
            </a:endParaRPr>
          </a:p>
        </p:txBody>
      </p:sp>
      <p:sp>
        <p:nvSpPr>
          <p:cNvPr id="117" name="Google Shape;117;p34"/>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fontScale="47500" lnSpcReduction="20000"/>
          </a:bodyPr>
          <a:lstStyle/>
          <a:p>
            <a:pPr marL="514350" lvl="0" indent="-514350" algn="l" rtl="0">
              <a:lnSpc>
                <a:spcPct val="120000"/>
              </a:lnSpc>
              <a:spcBef>
                <a:spcPts val="0"/>
              </a:spcBef>
              <a:spcAft>
                <a:spcPts val="0"/>
              </a:spcAft>
              <a:buClr>
                <a:schemeClr val="dk1"/>
              </a:buClr>
              <a:buSzPct val="100000"/>
              <a:buFont typeface="Arial"/>
              <a:buAutoNum type="arabicPeriod"/>
            </a:pPr>
            <a:r>
              <a:rPr lang="nl-NL" dirty="0"/>
              <a:t>Control of </a:t>
            </a:r>
            <a:r>
              <a:rPr lang="nl-NL" b="1" dirty="0"/>
              <a:t>short-term interest </a:t>
            </a:r>
            <a:r>
              <a:rPr lang="nl-NL" b="1" dirty="0" err="1"/>
              <a:t>rate</a:t>
            </a:r>
            <a:r>
              <a:rPr lang="nl-NL" b="1" dirty="0"/>
              <a:t> </a:t>
            </a:r>
            <a:r>
              <a:rPr lang="nl-NL" dirty="0" err="1"/>
              <a:t>to</a:t>
            </a:r>
            <a:r>
              <a:rPr lang="nl-NL" dirty="0"/>
              <a:t> </a:t>
            </a:r>
            <a:r>
              <a:rPr lang="nl-NL" dirty="0" err="1"/>
              <a:t>influence</a:t>
            </a:r>
            <a:r>
              <a:rPr lang="nl-NL" dirty="0"/>
              <a:t> </a:t>
            </a:r>
            <a:r>
              <a:rPr lang="nl-NL" dirty="0" err="1"/>
              <a:t>growth</a:t>
            </a:r>
            <a:r>
              <a:rPr lang="nl-NL" dirty="0"/>
              <a:t>, </a:t>
            </a:r>
            <a:r>
              <a:rPr lang="nl-NL" dirty="0" err="1"/>
              <a:t>inflation</a:t>
            </a:r>
            <a:r>
              <a:rPr lang="nl-NL" dirty="0"/>
              <a:t> </a:t>
            </a:r>
            <a:r>
              <a:rPr lang="nl-NL" dirty="0" err="1"/>
              <a:t>and</a:t>
            </a:r>
            <a:r>
              <a:rPr lang="nl-NL" dirty="0"/>
              <a:t> </a:t>
            </a:r>
            <a:r>
              <a:rPr lang="nl-NL" dirty="0" err="1"/>
              <a:t>employment</a:t>
            </a:r>
            <a:r>
              <a:rPr lang="nl-NL" dirty="0"/>
              <a:t>. </a:t>
            </a:r>
            <a:r>
              <a:rPr lang="nl-NL" dirty="0" err="1"/>
              <a:t>Negative</a:t>
            </a:r>
            <a:r>
              <a:rPr lang="nl-NL" dirty="0"/>
              <a:t> interest </a:t>
            </a:r>
            <a:r>
              <a:rPr lang="nl-NL" dirty="0" err="1"/>
              <a:t>rate</a:t>
            </a:r>
            <a:r>
              <a:rPr lang="nl-NL" dirty="0"/>
              <a:t> </a:t>
            </a:r>
            <a:r>
              <a:rPr lang="nl-NL" dirty="0" err="1"/>
              <a:t>policies</a:t>
            </a:r>
            <a:r>
              <a:rPr lang="nl-NL" dirty="0"/>
              <a:t> are </a:t>
            </a:r>
            <a:r>
              <a:rPr lang="nl-NL" dirty="0" err="1"/>
              <a:t>considered</a:t>
            </a:r>
            <a:r>
              <a:rPr lang="nl-NL" dirty="0"/>
              <a:t> </a:t>
            </a:r>
            <a:r>
              <a:rPr lang="nl-NL" dirty="0" err="1"/>
              <a:t>unconventional</a:t>
            </a:r>
            <a:r>
              <a:rPr lang="nl-NL" dirty="0"/>
              <a:t> </a:t>
            </a:r>
            <a:r>
              <a:rPr lang="nl-NL" dirty="0" err="1"/>
              <a:t>and</a:t>
            </a:r>
            <a:r>
              <a:rPr lang="nl-NL" dirty="0"/>
              <a:t> more </a:t>
            </a:r>
            <a:r>
              <a:rPr lang="nl-NL" dirty="0" err="1"/>
              <a:t>controversial</a:t>
            </a:r>
            <a:r>
              <a:rPr lang="nl-NL" dirty="0"/>
              <a:t>.</a:t>
            </a:r>
            <a:endParaRPr dirty="0"/>
          </a:p>
          <a:p>
            <a:pPr marL="514350" lvl="0" indent="-514350" algn="l" rtl="0">
              <a:lnSpc>
                <a:spcPct val="120000"/>
              </a:lnSpc>
              <a:spcBef>
                <a:spcPts val="1000"/>
              </a:spcBef>
              <a:spcAft>
                <a:spcPts val="0"/>
              </a:spcAft>
              <a:buClr>
                <a:schemeClr val="dk1"/>
              </a:buClr>
              <a:buSzPct val="100000"/>
              <a:buFont typeface="Arial"/>
              <a:buAutoNum type="arabicPeriod"/>
            </a:pPr>
            <a:r>
              <a:rPr lang="nl-NL" dirty="0"/>
              <a:t>In </a:t>
            </a:r>
            <a:r>
              <a:rPr lang="en-GB" b="1" dirty="0"/>
              <a:t>quantitative easing </a:t>
            </a:r>
            <a:r>
              <a:rPr lang="en-GB" dirty="0"/>
              <a:t>(QE) types of asset purchase programs </a:t>
            </a:r>
            <a:r>
              <a:rPr lang="nl-NL" dirty="0" err="1"/>
              <a:t>central</a:t>
            </a:r>
            <a:r>
              <a:rPr lang="nl-NL" dirty="0"/>
              <a:t> </a:t>
            </a:r>
            <a:r>
              <a:rPr lang="nl-NL" dirty="0" err="1"/>
              <a:t>banks</a:t>
            </a:r>
            <a:r>
              <a:rPr lang="nl-NL" dirty="0"/>
              <a:t> </a:t>
            </a:r>
            <a:r>
              <a:rPr lang="nl-NL" dirty="0" err="1"/>
              <a:t>buy</a:t>
            </a:r>
            <a:r>
              <a:rPr lang="nl-NL" dirty="0"/>
              <a:t> </a:t>
            </a:r>
            <a:r>
              <a:rPr lang="nl-NL" dirty="0" err="1"/>
              <a:t>bonds</a:t>
            </a:r>
            <a:r>
              <a:rPr lang="nl-NL" dirty="0"/>
              <a:t> </a:t>
            </a:r>
            <a:r>
              <a:rPr lang="nl-NL" dirty="0" err="1"/>
              <a:t>from</a:t>
            </a:r>
            <a:r>
              <a:rPr lang="nl-NL" dirty="0"/>
              <a:t> financial actors </a:t>
            </a:r>
            <a:r>
              <a:rPr lang="nl-NL" dirty="0" err="1"/>
              <a:t>and</a:t>
            </a:r>
            <a:r>
              <a:rPr lang="nl-NL" dirty="0"/>
              <a:t> private </a:t>
            </a:r>
            <a:r>
              <a:rPr lang="nl-NL" dirty="0" err="1"/>
              <a:t>investors</a:t>
            </a:r>
            <a:r>
              <a:rPr lang="nl-NL" dirty="0"/>
              <a:t> in </a:t>
            </a:r>
            <a:r>
              <a:rPr lang="nl-NL" dirty="0" err="1"/>
              <a:t>secondary</a:t>
            </a:r>
            <a:r>
              <a:rPr lang="nl-NL" dirty="0"/>
              <a:t> </a:t>
            </a:r>
            <a:r>
              <a:rPr lang="nl-NL" dirty="0" err="1"/>
              <a:t>markets</a:t>
            </a:r>
            <a:r>
              <a:rPr lang="nl-NL" dirty="0"/>
              <a:t>. </a:t>
            </a:r>
            <a:endParaRPr dirty="0"/>
          </a:p>
          <a:p>
            <a:pPr marL="514350" lvl="0" indent="-514350" algn="l" rtl="0">
              <a:lnSpc>
                <a:spcPct val="120000"/>
              </a:lnSpc>
              <a:spcBef>
                <a:spcPts val="1000"/>
              </a:spcBef>
              <a:spcAft>
                <a:spcPts val="0"/>
              </a:spcAft>
              <a:buClr>
                <a:schemeClr val="dk1"/>
              </a:buClr>
              <a:buSzPct val="100000"/>
              <a:buFont typeface="Arial"/>
              <a:buAutoNum type="arabicPeriod"/>
            </a:pPr>
            <a:r>
              <a:rPr lang="nl-NL" dirty="0" err="1"/>
              <a:t>With</a:t>
            </a:r>
            <a:r>
              <a:rPr lang="nl-NL" dirty="0"/>
              <a:t> </a:t>
            </a:r>
            <a:r>
              <a:rPr lang="nl-NL" b="1" dirty="0" err="1"/>
              <a:t>emergency</a:t>
            </a:r>
            <a:r>
              <a:rPr lang="nl-NL" b="1" dirty="0"/>
              <a:t> </a:t>
            </a:r>
            <a:r>
              <a:rPr lang="nl-NL" b="1" dirty="0" err="1"/>
              <a:t>liquidity</a:t>
            </a:r>
            <a:r>
              <a:rPr lang="nl-NL" b="1" dirty="0"/>
              <a:t> assistance </a:t>
            </a:r>
            <a:r>
              <a:rPr lang="nl-NL" dirty="0"/>
              <a:t>(ELA) </a:t>
            </a:r>
            <a:r>
              <a:rPr lang="nl-NL" dirty="0" err="1"/>
              <a:t>central</a:t>
            </a:r>
            <a:r>
              <a:rPr lang="nl-NL" dirty="0"/>
              <a:t> </a:t>
            </a:r>
            <a:r>
              <a:rPr lang="nl-NL" dirty="0" err="1"/>
              <a:t>banks</a:t>
            </a:r>
            <a:r>
              <a:rPr lang="nl-NL" dirty="0"/>
              <a:t> support commercial </a:t>
            </a:r>
            <a:r>
              <a:rPr lang="nl-NL" dirty="0" err="1"/>
              <a:t>banks</a:t>
            </a:r>
            <a:r>
              <a:rPr lang="nl-NL" dirty="0"/>
              <a:t> </a:t>
            </a:r>
            <a:r>
              <a:rPr lang="nl-NL" dirty="0" err="1"/>
              <a:t>by</a:t>
            </a:r>
            <a:r>
              <a:rPr lang="nl-NL" dirty="0"/>
              <a:t> </a:t>
            </a:r>
            <a:r>
              <a:rPr lang="nl-NL" dirty="0" err="1"/>
              <a:t>lending</a:t>
            </a:r>
            <a:r>
              <a:rPr lang="nl-NL" dirty="0"/>
              <a:t> </a:t>
            </a:r>
            <a:r>
              <a:rPr lang="nl-NL" dirty="0" err="1"/>
              <a:t>freely</a:t>
            </a:r>
            <a:r>
              <a:rPr lang="nl-NL" dirty="0"/>
              <a:t> </a:t>
            </a:r>
            <a:r>
              <a:rPr lang="nl-NL" dirty="0" err="1"/>
              <a:t>against</a:t>
            </a:r>
            <a:r>
              <a:rPr lang="nl-NL" dirty="0"/>
              <a:t> </a:t>
            </a:r>
            <a:r>
              <a:rPr lang="nl-NL" dirty="0" err="1"/>
              <a:t>good</a:t>
            </a:r>
            <a:r>
              <a:rPr lang="nl-NL" dirty="0"/>
              <a:t> </a:t>
            </a:r>
            <a:r>
              <a:rPr lang="nl-NL" dirty="0" err="1"/>
              <a:t>collateral</a:t>
            </a:r>
            <a:r>
              <a:rPr lang="nl-NL" dirty="0"/>
              <a:t> </a:t>
            </a:r>
            <a:r>
              <a:rPr lang="nl-NL" dirty="0" err="1"/>
              <a:t>to</a:t>
            </a:r>
            <a:r>
              <a:rPr lang="nl-NL" dirty="0"/>
              <a:t> solvent </a:t>
            </a:r>
            <a:r>
              <a:rPr lang="nl-NL" dirty="0" err="1"/>
              <a:t>institutions</a:t>
            </a:r>
            <a:r>
              <a:rPr lang="nl-NL" dirty="0"/>
              <a:t> at a penalty </a:t>
            </a:r>
            <a:r>
              <a:rPr lang="nl-NL" dirty="0" err="1"/>
              <a:t>rate</a:t>
            </a:r>
            <a:r>
              <a:rPr lang="nl-NL" dirty="0"/>
              <a:t> </a:t>
            </a:r>
            <a:r>
              <a:rPr lang="nl-NL" dirty="0" err="1"/>
              <a:t>to</a:t>
            </a:r>
            <a:r>
              <a:rPr lang="nl-NL" dirty="0"/>
              <a:t> </a:t>
            </a:r>
            <a:r>
              <a:rPr lang="nl-NL" dirty="0" err="1"/>
              <a:t>prevent</a:t>
            </a:r>
            <a:r>
              <a:rPr lang="nl-NL" dirty="0"/>
              <a:t> financial </a:t>
            </a:r>
            <a:r>
              <a:rPr lang="nl-NL" dirty="0" err="1"/>
              <a:t>instability</a:t>
            </a:r>
            <a:r>
              <a:rPr lang="nl-NL" dirty="0"/>
              <a:t>. </a:t>
            </a:r>
            <a:endParaRPr dirty="0"/>
          </a:p>
          <a:p>
            <a:pPr marL="514350" lvl="0" indent="-514350" algn="l" rtl="0">
              <a:lnSpc>
                <a:spcPct val="120000"/>
              </a:lnSpc>
              <a:spcBef>
                <a:spcPts val="1000"/>
              </a:spcBef>
              <a:spcAft>
                <a:spcPts val="0"/>
              </a:spcAft>
              <a:buClr>
                <a:schemeClr val="dk1"/>
              </a:buClr>
              <a:buSzPct val="100000"/>
              <a:buFont typeface="Arial"/>
              <a:buAutoNum type="arabicPeriod"/>
            </a:pPr>
            <a:r>
              <a:rPr lang="nl-NL" dirty="0" err="1"/>
              <a:t>With</a:t>
            </a:r>
            <a:r>
              <a:rPr lang="nl-NL" dirty="0"/>
              <a:t> </a:t>
            </a:r>
            <a:r>
              <a:rPr lang="nl-NL" b="1" dirty="0" err="1"/>
              <a:t>unconventional</a:t>
            </a:r>
            <a:r>
              <a:rPr lang="nl-NL" b="1" dirty="0"/>
              <a:t> credit operations </a:t>
            </a:r>
            <a:r>
              <a:rPr lang="nl-NL" dirty="0" err="1"/>
              <a:t>central</a:t>
            </a:r>
            <a:r>
              <a:rPr lang="nl-NL" dirty="0"/>
              <a:t> </a:t>
            </a:r>
            <a:r>
              <a:rPr lang="nl-NL" dirty="0" err="1"/>
              <a:t>banks</a:t>
            </a:r>
            <a:r>
              <a:rPr lang="nl-NL" dirty="0"/>
              <a:t> </a:t>
            </a:r>
            <a:r>
              <a:rPr lang="nl-NL" dirty="0" err="1"/>
              <a:t>provide</a:t>
            </a:r>
            <a:r>
              <a:rPr lang="nl-NL" dirty="0"/>
              <a:t> more credit </a:t>
            </a:r>
            <a:r>
              <a:rPr lang="nl-NL" dirty="0" err="1"/>
              <a:t>to</a:t>
            </a:r>
            <a:r>
              <a:rPr lang="nl-NL" dirty="0"/>
              <a:t> commercial </a:t>
            </a:r>
            <a:r>
              <a:rPr lang="nl-NL" dirty="0" err="1"/>
              <a:t>banks</a:t>
            </a:r>
            <a:r>
              <a:rPr lang="nl-NL" dirty="0"/>
              <a:t> </a:t>
            </a:r>
            <a:r>
              <a:rPr lang="nl-NL" dirty="0" err="1"/>
              <a:t>to</a:t>
            </a:r>
            <a:r>
              <a:rPr lang="nl-NL" dirty="0"/>
              <a:t> keep </a:t>
            </a:r>
            <a:r>
              <a:rPr lang="nl-NL" dirty="0" err="1"/>
              <a:t>them</a:t>
            </a:r>
            <a:r>
              <a:rPr lang="nl-NL" dirty="0"/>
              <a:t> </a:t>
            </a:r>
            <a:r>
              <a:rPr lang="nl-NL" dirty="0" err="1"/>
              <a:t>stable</a:t>
            </a:r>
            <a:r>
              <a:rPr lang="nl-NL" dirty="0"/>
              <a:t> </a:t>
            </a:r>
            <a:r>
              <a:rPr lang="nl-NL" dirty="0" err="1"/>
              <a:t>and</a:t>
            </a:r>
            <a:r>
              <a:rPr lang="nl-NL" dirty="0"/>
              <a:t> operating.</a:t>
            </a:r>
            <a:endParaRPr dirty="0"/>
          </a:p>
          <a:p>
            <a:pPr marL="514350" lvl="0" indent="-514350" algn="l" rtl="0">
              <a:lnSpc>
                <a:spcPct val="120000"/>
              </a:lnSpc>
              <a:spcBef>
                <a:spcPts val="1000"/>
              </a:spcBef>
              <a:spcAft>
                <a:spcPts val="0"/>
              </a:spcAft>
              <a:buClr>
                <a:schemeClr val="dk1"/>
              </a:buClr>
              <a:buSzPct val="100000"/>
              <a:buFont typeface="Arial"/>
              <a:buAutoNum type="arabicPeriod"/>
            </a:pPr>
            <a:r>
              <a:rPr lang="nl-NL" dirty="0" err="1"/>
              <a:t>With</a:t>
            </a:r>
            <a:r>
              <a:rPr lang="nl-NL" dirty="0"/>
              <a:t> </a:t>
            </a:r>
            <a:r>
              <a:rPr lang="nl-NL" dirty="0" err="1"/>
              <a:t>their</a:t>
            </a:r>
            <a:r>
              <a:rPr lang="nl-NL" dirty="0"/>
              <a:t> </a:t>
            </a:r>
            <a:r>
              <a:rPr lang="nl-NL" b="1" dirty="0" err="1"/>
              <a:t>collateral</a:t>
            </a:r>
            <a:r>
              <a:rPr lang="nl-NL" b="1" dirty="0"/>
              <a:t> </a:t>
            </a:r>
            <a:r>
              <a:rPr lang="nl-NL" dirty="0" err="1"/>
              <a:t>frameworks</a:t>
            </a:r>
            <a:r>
              <a:rPr lang="nl-NL" dirty="0"/>
              <a:t> </a:t>
            </a:r>
            <a:r>
              <a:rPr lang="nl-NL" dirty="0" err="1"/>
              <a:t>central</a:t>
            </a:r>
            <a:r>
              <a:rPr lang="nl-NL" dirty="0"/>
              <a:t> </a:t>
            </a:r>
            <a:r>
              <a:rPr lang="nl-NL" dirty="0" err="1"/>
              <a:t>banks</a:t>
            </a:r>
            <a:r>
              <a:rPr lang="nl-NL" dirty="0"/>
              <a:t> </a:t>
            </a:r>
            <a:r>
              <a:rPr lang="nl-NL" dirty="0" err="1"/>
              <a:t>decide</a:t>
            </a:r>
            <a:r>
              <a:rPr lang="nl-NL" dirty="0"/>
              <a:t> </a:t>
            </a:r>
            <a:r>
              <a:rPr lang="nl-NL" dirty="0" err="1"/>
              <a:t>which</a:t>
            </a:r>
            <a:r>
              <a:rPr lang="nl-NL" dirty="0"/>
              <a:t> assets </a:t>
            </a:r>
            <a:r>
              <a:rPr lang="nl-NL" dirty="0" err="1"/>
              <a:t>can</a:t>
            </a:r>
            <a:r>
              <a:rPr lang="nl-NL" dirty="0"/>
              <a:t> </a:t>
            </a:r>
            <a:r>
              <a:rPr lang="nl-NL" dirty="0" err="1"/>
              <a:t>underwrite</a:t>
            </a:r>
            <a:r>
              <a:rPr lang="nl-NL" dirty="0"/>
              <a:t> credit </a:t>
            </a:r>
            <a:r>
              <a:rPr lang="nl-NL" dirty="0" err="1"/>
              <a:t>loans</a:t>
            </a:r>
            <a:r>
              <a:rPr lang="nl-NL" dirty="0"/>
              <a:t>.</a:t>
            </a:r>
            <a:endParaRPr dirty="0"/>
          </a:p>
        </p:txBody>
      </p:sp>
      <p:pic>
        <p:nvPicPr>
          <p:cNvPr id="5" name="Picture 4">
            <a:extLst>
              <a:ext uri="{FF2B5EF4-FFF2-40B4-BE49-F238E27FC236}">
                <a16:creationId xmlns:a16="http://schemas.microsoft.com/office/drawing/2014/main" id="{E342D70F-6E8B-44D3-BA1B-3C63A08D12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1305" y="1343818"/>
            <a:ext cx="6190695" cy="4841263"/>
          </a:xfrm>
          <a:prstGeom prst="rect">
            <a:avLst/>
          </a:prstGeom>
          <a:noFill/>
          <a:ln>
            <a:noFill/>
          </a:ln>
        </p:spPr>
      </p:pic>
    </p:spTree>
    <p:extLst>
      <p:ext uri="{BB962C8B-B14F-4D97-AF65-F5344CB8AC3E}">
        <p14:creationId xmlns:p14="http://schemas.microsoft.com/office/powerpoint/2010/main" val="415934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a:latin typeface="Lucida Sans" panose="020B0602030504020204" pitchFamily="34" charset="0"/>
              </a:rPr>
              <a:t>Quiz</a:t>
            </a:r>
            <a:endParaRPr dirty="0">
              <a:latin typeface="Lucida Sans" panose="020B0602030504020204" pitchFamily="34" charset="0"/>
            </a:endParaRPr>
          </a:p>
        </p:txBody>
      </p:sp>
      <p:sp>
        <p:nvSpPr>
          <p:cNvPr id="235" name="Google Shape;235;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85800" lvl="1" indent="-76200" algn="l" rtl="0">
              <a:lnSpc>
                <a:spcPct val="90000"/>
              </a:lnSpc>
              <a:spcBef>
                <a:spcPts val="500"/>
              </a:spcBef>
              <a:spcAft>
                <a:spcPts val="0"/>
              </a:spcAft>
              <a:buClr>
                <a:schemeClr val="dk1"/>
              </a:buClr>
              <a:buSzPts val="2400"/>
              <a:buNone/>
            </a:pPr>
            <a:r>
              <a:rPr lang="en-GB" dirty="0">
                <a:latin typeface="Verdana" panose="020B0604030504040204" pitchFamily="34" charset="0"/>
                <a:ea typeface="Verdana" panose="020B0604030504040204" pitchFamily="34" charset="0"/>
              </a:rPr>
              <a:t>First 5 questions: </a:t>
            </a:r>
          </a:p>
          <a:p>
            <a:pPr marL="685800" lvl="1" indent="-76200" algn="l" rtl="0">
              <a:lnSpc>
                <a:spcPct val="90000"/>
              </a:lnSpc>
              <a:spcBef>
                <a:spcPts val="500"/>
              </a:spcBef>
              <a:spcAft>
                <a:spcPts val="0"/>
              </a:spcAft>
              <a:buClr>
                <a:schemeClr val="dk1"/>
              </a:buClr>
              <a:buSzPts val="2400"/>
              <a:buNone/>
            </a:pPr>
            <a:endParaRPr lang="en-GB" dirty="0">
              <a:latin typeface="Verdana" panose="020B0604030504040204" pitchFamily="34" charset="0"/>
              <a:ea typeface="Verdana" panose="020B0604030504040204" pitchFamily="34" charset="0"/>
            </a:endParaRPr>
          </a:p>
          <a:p>
            <a:pPr marL="685800" lvl="1" indent="-76200" algn="l" rtl="0">
              <a:lnSpc>
                <a:spcPct val="90000"/>
              </a:lnSpc>
              <a:spcBef>
                <a:spcPts val="500"/>
              </a:spcBef>
              <a:spcAft>
                <a:spcPts val="0"/>
              </a:spcAft>
              <a:buClr>
                <a:schemeClr val="dk1"/>
              </a:buClr>
              <a:buSzPts val="2400"/>
              <a:buNone/>
            </a:pPr>
            <a:r>
              <a:rPr lang="en-GB" dirty="0">
                <a:latin typeface="Verdana" panose="020B0604030504040204" pitchFamily="34" charset="0"/>
                <a:ea typeface="Verdana" panose="020B0604030504040204" pitchFamily="34" charset="0"/>
              </a:rPr>
              <a:t>Under which central bank policy types do the following policy instruments fall?</a:t>
            </a:r>
          </a:p>
          <a:p>
            <a:pPr marL="685800" lvl="1" indent="-76200" algn="l" rtl="0">
              <a:lnSpc>
                <a:spcPct val="90000"/>
              </a:lnSpc>
              <a:spcBef>
                <a:spcPts val="500"/>
              </a:spcBef>
              <a:spcAft>
                <a:spcPts val="0"/>
              </a:spcAft>
              <a:buClr>
                <a:schemeClr val="dk1"/>
              </a:buClr>
              <a:buSzPts val="2400"/>
              <a:buNone/>
            </a:pPr>
            <a:endParaRPr lang="en-GB" dirty="0">
              <a:latin typeface="Verdana" panose="020B0604030504040204" pitchFamily="34" charset="0"/>
              <a:ea typeface="Verdana" panose="020B0604030504040204" pitchFamily="34" charset="0"/>
            </a:endParaRPr>
          </a:p>
          <a:p>
            <a:pPr marL="685800" lvl="1" indent="-76200" algn="l" rtl="0">
              <a:lnSpc>
                <a:spcPct val="90000"/>
              </a:lnSpc>
              <a:spcBef>
                <a:spcPts val="500"/>
              </a:spcBef>
              <a:spcAft>
                <a:spcPts val="0"/>
              </a:spcAft>
              <a:buClr>
                <a:schemeClr val="dk1"/>
              </a:buClr>
              <a:buSzPts val="2400"/>
              <a:buNone/>
            </a:pPr>
            <a:r>
              <a:rPr lang="en-GB" dirty="0">
                <a:latin typeface="Verdana" panose="020B0604030504040204" pitchFamily="34" charset="0"/>
                <a:ea typeface="Verdana" panose="020B0604030504040204" pitchFamily="34" charset="0"/>
              </a:rPr>
              <a:t>Choose the policy types that apply for each policy instrument, multiple answers can be correct.</a:t>
            </a:r>
            <a:endParaRPr dirty="0">
              <a:latin typeface="Verdana" panose="020B0604030504040204" pitchFamily="34" charset="0"/>
              <a:ea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p:txBody>
          <a:bodyPr/>
          <a:lstStyle/>
          <a:p>
            <a:r>
              <a:rPr lang="nl-NL" dirty="0">
                <a:latin typeface="Lucida Sans" panose="020B0602030504020204" pitchFamily="34" charset="0"/>
              </a:rPr>
              <a:t>Question 1: Short-term interest </a:t>
            </a:r>
            <a:r>
              <a:rPr lang="nl-NL" dirty="0" err="1">
                <a:latin typeface="Lucida Sans" panose="020B0602030504020204" pitchFamily="34" charset="0"/>
              </a:rPr>
              <a:t>rate</a:t>
            </a:r>
            <a:endParaRPr lang="en-GB" dirty="0">
              <a:latin typeface="Lucida Sans" panose="020B0602030504020204" pitchFamily="34" charset="0"/>
            </a:endParaRP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p:txBody>
          <a:bodyPr>
            <a:normAutofit/>
          </a:bodyPr>
          <a:lstStyle/>
          <a:p>
            <a:pPr marL="628650" indent="-514350">
              <a:buFont typeface="+mj-lt"/>
              <a:buAutoNum type="alphaUcPeriod"/>
            </a:pPr>
            <a:r>
              <a:rPr lang="en-GB" dirty="0">
                <a:latin typeface="Verdana" panose="020B0604030504040204" pitchFamily="34" charset="0"/>
                <a:ea typeface="Verdana" panose="020B0604030504040204" pitchFamily="34" charset="0"/>
              </a:rPr>
              <a:t>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Unconventional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Lender of last resort policy</a:t>
            </a:r>
          </a:p>
        </p:txBody>
      </p:sp>
    </p:spTree>
    <p:extLst>
      <p:ext uri="{BB962C8B-B14F-4D97-AF65-F5344CB8AC3E}">
        <p14:creationId xmlns:p14="http://schemas.microsoft.com/office/powerpoint/2010/main" val="1890277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365125"/>
            <a:ext cx="11353800" cy="1325563"/>
          </a:xfrm>
        </p:spPr>
        <p:txBody>
          <a:bodyPr/>
          <a:lstStyle/>
          <a:p>
            <a:r>
              <a:rPr lang="nl-NL" dirty="0">
                <a:latin typeface="Lucida Sans" panose="020B0602030504020204" pitchFamily="34" charset="0"/>
              </a:rPr>
              <a:t>Question 2: </a:t>
            </a:r>
            <a:r>
              <a:rPr lang="nl-NL" dirty="0" err="1">
                <a:latin typeface="Lucida Sans" panose="020B0602030504020204" pitchFamily="34" charset="0"/>
              </a:rPr>
              <a:t>Quantitative</a:t>
            </a:r>
            <a:r>
              <a:rPr lang="nl-NL" dirty="0">
                <a:latin typeface="Lucida Sans" panose="020B0602030504020204" pitchFamily="34" charset="0"/>
              </a:rPr>
              <a:t> </a:t>
            </a:r>
            <a:r>
              <a:rPr lang="nl-NL" dirty="0" err="1">
                <a:latin typeface="Lucida Sans" panose="020B0602030504020204" pitchFamily="34" charset="0"/>
              </a:rPr>
              <a:t>easing</a:t>
            </a:r>
            <a:r>
              <a:rPr lang="nl-NL" dirty="0">
                <a:latin typeface="Lucida Sans" panose="020B0602030504020204" pitchFamily="34" charset="0"/>
              </a:rPr>
              <a:t> </a:t>
            </a:r>
            <a:endParaRPr lang="en-GB" dirty="0">
              <a:latin typeface="Lucida Sans" panose="020B0602030504020204" pitchFamily="34" charset="0"/>
            </a:endParaRP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p:txBody>
          <a:bodyPr>
            <a:normAutofit/>
          </a:bodyPr>
          <a:lstStyle/>
          <a:p>
            <a:pPr marL="628650" indent="-514350">
              <a:buFont typeface="+mj-lt"/>
              <a:buAutoNum type="alphaUcPeriod"/>
            </a:pPr>
            <a:r>
              <a:rPr lang="en-GB" dirty="0">
                <a:latin typeface="Verdana" panose="020B0604030504040204" pitchFamily="34" charset="0"/>
                <a:ea typeface="Verdana" panose="020B0604030504040204" pitchFamily="34" charset="0"/>
              </a:rPr>
              <a:t>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Unconventional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Lender of last resort policy</a:t>
            </a:r>
          </a:p>
        </p:txBody>
      </p:sp>
    </p:spTree>
    <p:extLst>
      <p:ext uri="{BB962C8B-B14F-4D97-AF65-F5344CB8AC3E}">
        <p14:creationId xmlns:p14="http://schemas.microsoft.com/office/powerpoint/2010/main" val="578327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365125"/>
            <a:ext cx="11353800" cy="1325563"/>
          </a:xfrm>
        </p:spPr>
        <p:txBody>
          <a:bodyPr/>
          <a:lstStyle/>
          <a:p>
            <a:r>
              <a:rPr lang="nl-NL" dirty="0">
                <a:latin typeface="Lucida Sans" panose="020B0602030504020204" pitchFamily="34" charset="0"/>
              </a:rPr>
              <a:t>Question 3: </a:t>
            </a:r>
            <a:r>
              <a:rPr lang="nl-NL" dirty="0" err="1">
                <a:latin typeface="Lucida Sans" panose="020B0602030504020204" pitchFamily="34" charset="0"/>
              </a:rPr>
              <a:t>Unconventional</a:t>
            </a:r>
            <a:r>
              <a:rPr lang="nl-NL" dirty="0">
                <a:latin typeface="Lucida Sans" panose="020B0602030504020204" pitchFamily="34" charset="0"/>
              </a:rPr>
              <a:t> credit operations</a:t>
            </a:r>
            <a:endParaRPr lang="en-GB" dirty="0">
              <a:latin typeface="Lucida Sans" panose="020B0602030504020204" pitchFamily="34" charset="0"/>
            </a:endParaRP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p:txBody>
          <a:bodyPr>
            <a:normAutofit/>
          </a:bodyPr>
          <a:lstStyle/>
          <a:p>
            <a:pPr marL="628650" indent="-514350">
              <a:buFont typeface="+mj-lt"/>
              <a:buAutoNum type="alphaUcPeriod"/>
            </a:pPr>
            <a:r>
              <a:rPr lang="en-GB" dirty="0">
                <a:latin typeface="Verdana" panose="020B0604030504040204" pitchFamily="34" charset="0"/>
                <a:ea typeface="Verdana" panose="020B0604030504040204" pitchFamily="34" charset="0"/>
              </a:rPr>
              <a:t>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Unconventional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Lender of last resort policy</a:t>
            </a:r>
          </a:p>
        </p:txBody>
      </p:sp>
    </p:spTree>
    <p:extLst>
      <p:ext uri="{BB962C8B-B14F-4D97-AF65-F5344CB8AC3E}">
        <p14:creationId xmlns:p14="http://schemas.microsoft.com/office/powerpoint/2010/main" val="2745004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365125"/>
            <a:ext cx="11353800" cy="1325563"/>
          </a:xfrm>
        </p:spPr>
        <p:txBody>
          <a:bodyPr/>
          <a:lstStyle/>
          <a:p>
            <a:r>
              <a:rPr lang="nl-NL" dirty="0">
                <a:latin typeface="Lucida Sans" panose="020B0602030504020204" pitchFamily="34" charset="0"/>
              </a:rPr>
              <a:t>Question 4: </a:t>
            </a:r>
            <a:r>
              <a:rPr lang="nl-NL" dirty="0" err="1">
                <a:latin typeface="Lucida Sans" panose="020B0602030504020204" pitchFamily="34" charset="0"/>
              </a:rPr>
              <a:t>Emergency</a:t>
            </a:r>
            <a:r>
              <a:rPr lang="nl-NL" dirty="0">
                <a:latin typeface="Lucida Sans" panose="020B0602030504020204" pitchFamily="34" charset="0"/>
              </a:rPr>
              <a:t> </a:t>
            </a:r>
            <a:r>
              <a:rPr lang="nl-NL" dirty="0" err="1">
                <a:latin typeface="Lucida Sans" panose="020B0602030504020204" pitchFamily="34" charset="0"/>
              </a:rPr>
              <a:t>liquidity</a:t>
            </a:r>
            <a:r>
              <a:rPr lang="nl-NL" dirty="0">
                <a:latin typeface="Lucida Sans" panose="020B0602030504020204" pitchFamily="34" charset="0"/>
              </a:rPr>
              <a:t> assistance</a:t>
            </a:r>
            <a:endParaRPr lang="en-GB" dirty="0">
              <a:latin typeface="Lucida Sans" panose="020B0602030504020204" pitchFamily="34" charset="0"/>
            </a:endParaRP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p:txBody>
          <a:bodyPr>
            <a:normAutofit/>
          </a:bodyPr>
          <a:lstStyle/>
          <a:p>
            <a:pPr marL="628650" indent="-514350">
              <a:buFont typeface="+mj-lt"/>
              <a:buAutoNum type="alphaUcPeriod"/>
            </a:pPr>
            <a:r>
              <a:rPr lang="en-GB" dirty="0">
                <a:latin typeface="Verdana" panose="020B0604030504040204" pitchFamily="34" charset="0"/>
                <a:ea typeface="Verdana" panose="020B0604030504040204" pitchFamily="34" charset="0"/>
              </a:rPr>
              <a:t>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Unconventional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Lender of last resort policy</a:t>
            </a:r>
          </a:p>
        </p:txBody>
      </p:sp>
    </p:spTree>
    <p:extLst>
      <p:ext uri="{BB962C8B-B14F-4D97-AF65-F5344CB8AC3E}">
        <p14:creationId xmlns:p14="http://schemas.microsoft.com/office/powerpoint/2010/main" val="113412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a:t>Learning </a:t>
            </a:r>
            <a:r>
              <a:rPr lang="nl-NL" dirty="0" err="1"/>
              <a:t>objectives</a:t>
            </a:r>
            <a:endParaRPr dirty="0"/>
          </a:p>
        </p:txBody>
      </p:sp>
      <p:sp>
        <p:nvSpPr>
          <p:cNvPr id="91" name="Google Shape;9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635000" indent="-457200">
              <a:lnSpc>
                <a:spcPct val="100000"/>
              </a:lnSpc>
              <a:spcBef>
                <a:spcPts val="0"/>
              </a:spcBef>
              <a:buSzPts val="2800"/>
            </a:pPr>
            <a:r>
              <a:rPr lang="en-GB" dirty="0"/>
              <a:t>Understanding that central banking is multifaceted, uncertain and complex in the real-world.</a:t>
            </a:r>
          </a:p>
          <a:p>
            <a:pPr marL="635000" indent="-457200">
              <a:lnSpc>
                <a:spcPct val="100000"/>
              </a:lnSpc>
              <a:spcBef>
                <a:spcPts val="0"/>
              </a:spcBef>
              <a:buSzPts val="2800"/>
            </a:pPr>
            <a:endParaRPr lang="en-GB" dirty="0"/>
          </a:p>
          <a:p>
            <a:pPr marL="635000" indent="-457200">
              <a:lnSpc>
                <a:spcPct val="100000"/>
              </a:lnSpc>
              <a:spcBef>
                <a:spcPts val="0"/>
              </a:spcBef>
              <a:buSzPts val="2800"/>
            </a:pPr>
            <a:r>
              <a:rPr lang="en-GB" dirty="0"/>
              <a:t>Basic understanding of the different central bank policy types and instruments.</a:t>
            </a:r>
          </a:p>
          <a:p>
            <a:pPr marL="635000" indent="-457200">
              <a:lnSpc>
                <a:spcPct val="100000"/>
              </a:lnSpc>
              <a:spcBef>
                <a:spcPts val="0"/>
              </a:spcBef>
              <a:buSzPts val="2800"/>
            </a:pPr>
            <a:endParaRPr lang="en-GB" dirty="0"/>
          </a:p>
          <a:p>
            <a:pPr marL="635000" indent="-457200">
              <a:lnSpc>
                <a:spcPct val="100000"/>
              </a:lnSpc>
              <a:spcBef>
                <a:spcPts val="0"/>
              </a:spcBef>
              <a:buSzPts val="2800"/>
            </a:pPr>
            <a:r>
              <a:rPr lang="en-GB" dirty="0"/>
              <a:t>Being able to relate monetary and macroeconomic theories to real-world policy making</a:t>
            </a:r>
          </a:p>
          <a:p>
            <a:pPr marL="635000" indent="-457200">
              <a:lnSpc>
                <a:spcPct val="100000"/>
              </a:lnSpc>
              <a:spcBef>
                <a:spcPts val="0"/>
              </a:spcBef>
              <a:buSzPts val="2800"/>
            </a:pPr>
            <a:endParaRPr lang="en-GB" dirty="0"/>
          </a:p>
          <a:p>
            <a:pPr marL="635000" indent="-457200">
              <a:lnSpc>
                <a:spcPct val="100000"/>
              </a:lnSpc>
              <a:spcBef>
                <a:spcPts val="0"/>
              </a:spcBef>
              <a:buSzPts val="2800"/>
            </a:pPr>
            <a:r>
              <a:rPr lang="en-GB" dirty="0"/>
              <a:t>Being able to reason and argue about central bank decision making.</a:t>
            </a:r>
          </a:p>
          <a:p>
            <a:pPr marL="635000" indent="-457200">
              <a:lnSpc>
                <a:spcPct val="100000"/>
              </a:lnSpc>
              <a:spcBef>
                <a:spcPts val="0"/>
              </a:spcBef>
              <a:buSzPts val="2800"/>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365125"/>
            <a:ext cx="11353800" cy="1325563"/>
          </a:xfrm>
        </p:spPr>
        <p:txBody>
          <a:bodyPr/>
          <a:lstStyle/>
          <a:p>
            <a:r>
              <a:rPr lang="nl-NL" dirty="0">
                <a:latin typeface="Lucida Sans" panose="020B0602030504020204" pitchFamily="34" charset="0"/>
              </a:rPr>
              <a:t>Question 5: </a:t>
            </a:r>
            <a:r>
              <a:rPr lang="nl-NL" dirty="0" err="1">
                <a:latin typeface="Lucida Sans" panose="020B0602030504020204" pitchFamily="34" charset="0"/>
              </a:rPr>
              <a:t>Collateral</a:t>
            </a:r>
            <a:endParaRPr lang="en-GB" dirty="0">
              <a:latin typeface="Lucida Sans" panose="020B0602030504020204" pitchFamily="34" charset="0"/>
            </a:endParaRP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p:txBody>
          <a:bodyPr>
            <a:normAutofit/>
          </a:bodyPr>
          <a:lstStyle/>
          <a:p>
            <a:pPr marL="628650" indent="-514350">
              <a:buFont typeface="+mj-lt"/>
              <a:buAutoNum type="alphaUcPeriod"/>
            </a:pPr>
            <a:r>
              <a:rPr lang="en-GB" dirty="0">
                <a:latin typeface="Verdana" panose="020B0604030504040204" pitchFamily="34" charset="0"/>
                <a:ea typeface="Verdana" panose="020B0604030504040204" pitchFamily="34" charset="0"/>
              </a:rPr>
              <a:t>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Unconventional monetary policy</a:t>
            </a:r>
          </a:p>
          <a:p>
            <a:pPr marL="628650" indent="-514350">
              <a:buFont typeface="+mj-lt"/>
              <a:buAutoNum type="alphaUcPeriod"/>
            </a:pPr>
            <a:r>
              <a:rPr lang="en-GB" dirty="0">
                <a:latin typeface="Verdana" panose="020B0604030504040204" pitchFamily="34" charset="0"/>
                <a:ea typeface="Verdana" panose="020B0604030504040204" pitchFamily="34" charset="0"/>
              </a:rPr>
              <a:t>Lender of last resort policy</a:t>
            </a:r>
          </a:p>
        </p:txBody>
      </p:sp>
    </p:spTree>
    <p:extLst>
      <p:ext uri="{BB962C8B-B14F-4D97-AF65-F5344CB8AC3E}">
        <p14:creationId xmlns:p14="http://schemas.microsoft.com/office/powerpoint/2010/main" val="354639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365125"/>
            <a:ext cx="11353800" cy="1325563"/>
          </a:xfrm>
        </p:spPr>
        <p:txBody>
          <a:bodyPr>
            <a:normAutofit fontScale="90000"/>
          </a:bodyPr>
          <a:lstStyle/>
          <a:p>
            <a:pPr>
              <a:lnSpc>
                <a:spcPct val="100000"/>
              </a:lnSpc>
            </a:pPr>
            <a:r>
              <a:rPr lang="nl-NL" dirty="0">
                <a:latin typeface="Lucida Sans" panose="020B0602030504020204" pitchFamily="34" charset="0"/>
              </a:rPr>
              <a:t>Question 6:</a:t>
            </a:r>
            <a:r>
              <a:rPr lang="en-GB" dirty="0">
                <a:latin typeface="Lucida Sans" panose="020B0602030504020204" pitchFamily="34" charset="0"/>
              </a:rPr>
              <a:t> What position do “hawks” and “doves” typically take?</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p:txBody>
          <a:bodyPr>
            <a:normAutofit fontScale="70000" lnSpcReduction="20000"/>
          </a:bodyPr>
          <a:lstStyle/>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“Hawks” tend to want tighter monetary policy to lower inflation whilst “doves” tend to want looser monetary policy to support growth and employment.</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“Hawks” tend to want tighter monetary policy to support growth and employment whilst “doves” tend to want looser monetary policy to lower inflation.</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“Doves” tend to want tighter monetary policy to lower inflation whilst “hawks” tend to want looser monetary policy to support growth and employment.</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“Doves” tend to want tighter monetary policy to support growth and employment whilst “hawks” tend to want looser monetary policy to lower inflation.</a:t>
            </a:r>
          </a:p>
        </p:txBody>
      </p:sp>
    </p:spTree>
    <p:extLst>
      <p:ext uri="{BB962C8B-B14F-4D97-AF65-F5344CB8AC3E}">
        <p14:creationId xmlns:p14="http://schemas.microsoft.com/office/powerpoint/2010/main" val="3312206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365125"/>
            <a:ext cx="11353800" cy="1325563"/>
          </a:xfrm>
        </p:spPr>
        <p:txBody>
          <a:bodyPr>
            <a:normAutofit fontScale="90000"/>
          </a:bodyPr>
          <a:lstStyle/>
          <a:p>
            <a:pPr>
              <a:lnSpc>
                <a:spcPct val="100000"/>
              </a:lnSpc>
            </a:pPr>
            <a:r>
              <a:rPr lang="nl-NL" dirty="0">
                <a:latin typeface="Lucida Sans" panose="020B0602030504020204" pitchFamily="34" charset="0"/>
              </a:rPr>
              <a:t>Question 7:</a:t>
            </a:r>
            <a:r>
              <a:rPr lang="en-GB" dirty="0">
                <a:latin typeface="Lucida Sans" panose="020B0602030504020204" pitchFamily="34" charset="0"/>
              </a:rPr>
              <a:t> From whom do central banks buy bonds (directly) in asset purchase programmes?</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p:txBody>
          <a:bodyPr>
            <a:normAutofit/>
          </a:bodyPr>
          <a:lstStyle/>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Financial actors and private investors in secondary markets</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Governments and public sector bodies</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Non-financial companies</a:t>
            </a:r>
          </a:p>
        </p:txBody>
      </p:sp>
    </p:spTree>
    <p:extLst>
      <p:ext uri="{BB962C8B-B14F-4D97-AF65-F5344CB8AC3E}">
        <p14:creationId xmlns:p14="http://schemas.microsoft.com/office/powerpoint/2010/main" val="199599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569312"/>
            <a:ext cx="11353800" cy="1325563"/>
          </a:xfrm>
        </p:spPr>
        <p:txBody>
          <a:bodyPr>
            <a:normAutofit fontScale="90000"/>
          </a:bodyPr>
          <a:lstStyle/>
          <a:p>
            <a:pPr>
              <a:lnSpc>
                <a:spcPct val="100000"/>
              </a:lnSpc>
            </a:pPr>
            <a:r>
              <a:rPr lang="nl-NL" dirty="0">
                <a:latin typeface="Lucida Sans" panose="020B0602030504020204" pitchFamily="34" charset="0"/>
              </a:rPr>
              <a:t>Question 8:</a:t>
            </a:r>
            <a:r>
              <a:rPr lang="en-GB" dirty="0">
                <a:latin typeface="Lucida Sans" panose="020B0602030504020204" pitchFamily="34" charset="0"/>
              </a:rPr>
              <a:t> How have central banks provided credit in an unconventional way during recent crises? </a:t>
            </a:r>
            <a:br>
              <a:rPr lang="en-GB" dirty="0">
                <a:latin typeface="Lucida Sans" panose="020B0602030504020204" pitchFamily="34" charset="0"/>
              </a:rPr>
            </a:br>
            <a:r>
              <a:rPr lang="en-GB" dirty="0">
                <a:latin typeface="Lucida Sans" panose="020B0602030504020204" pitchFamily="34" charset="0"/>
              </a:rPr>
              <a:t>Multiple answers are correct.</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a:xfrm>
            <a:off x="838200" y="2396971"/>
            <a:ext cx="10515600" cy="3779992"/>
          </a:xfrm>
        </p:spPr>
        <p:txBody>
          <a:bodyPr>
            <a:normAutofit fontScale="85000" lnSpcReduction="20000"/>
          </a:bodyPr>
          <a:lstStyle/>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Lengthened the duration of their lending operations to banks.</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Widened the access of counterparties to their credit operations.</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Made favourable lending terms (or access in general) conditional on some desirable behaviour of banks, such as providing more lending to the real economy.</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Provided credit in foreign currency, notably in USD (based on swap lines).</a:t>
            </a:r>
          </a:p>
        </p:txBody>
      </p:sp>
    </p:spTree>
    <p:extLst>
      <p:ext uri="{BB962C8B-B14F-4D97-AF65-F5344CB8AC3E}">
        <p14:creationId xmlns:p14="http://schemas.microsoft.com/office/powerpoint/2010/main" val="398061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569312"/>
            <a:ext cx="11353800" cy="1325563"/>
          </a:xfrm>
        </p:spPr>
        <p:txBody>
          <a:bodyPr>
            <a:normAutofit fontScale="90000"/>
          </a:bodyPr>
          <a:lstStyle/>
          <a:p>
            <a:pPr>
              <a:lnSpc>
                <a:spcPct val="100000"/>
              </a:lnSpc>
            </a:pPr>
            <a:r>
              <a:rPr lang="nl-NL" dirty="0">
                <a:latin typeface="Lucida Sans" panose="020B0602030504020204" pitchFamily="34" charset="0"/>
              </a:rPr>
              <a:t>Question 9:</a:t>
            </a:r>
            <a:r>
              <a:rPr lang="en-GB" dirty="0">
                <a:latin typeface="Lucida Sans" panose="020B0602030504020204" pitchFamily="34" charset="0"/>
              </a:rPr>
              <a:t> When do central banks as lender of last resort provide liquidity to support financial institutions?</a:t>
            </a:r>
            <a:br>
              <a:rPr lang="en-GB" dirty="0">
                <a:latin typeface="Lucida Sans" panose="020B0602030504020204" pitchFamily="34" charset="0"/>
              </a:rPr>
            </a:br>
            <a:r>
              <a:rPr lang="en-GB" dirty="0">
                <a:latin typeface="Lucida Sans" panose="020B0602030504020204" pitchFamily="34" charset="0"/>
              </a:rPr>
              <a:t>Multiple answers are correct.</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a:xfrm>
            <a:off x="838200" y="2396971"/>
            <a:ext cx="10515600" cy="3779992"/>
          </a:xfrm>
        </p:spPr>
        <p:txBody>
          <a:bodyPr>
            <a:normAutofit/>
          </a:bodyPr>
          <a:lstStyle/>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When the financial system as a whole is threatened</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When critical private financial institutions are unable to provide liquidity</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When economic growth is weak</a:t>
            </a:r>
          </a:p>
          <a:p>
            <a:pPr marL="628650" indent="-514350">
              <a:lnSpc>
                <a:spcPct val="120000"/>
              </a:lnSpc>
              <a:buFont typeface="+mj-lt"/>
              <a:buAutoNum type="alphaUcPeriod"/>
            </a:pPr>
            <a:r>
              <a:rPr lang="en-GB" dirty="0">
                <a:latin typeface="Verdana" panose="020B0604030504040204" pitchFamily="34" charset="0"/>
                <a:ea typeface="Verdana" panose="020B0604030504040204" pitchFamily="34" charset="0"/>
              </a:rPr>
              <a:t>When inflation is expected to be above target</a:t>
            </a:r>
          </a:p>
        </p:txBody>
      </p:sp>
    </p:spTree>
    <p:extLst>
      <p:ext uri="{BB962C8B-B14F-4D97-AF65-F5344CB8AC3E}">
        <p14:creationId xmlns:p14="http://schemas.microsoft.com/office/powerpoint/2010/main" val="2891277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18255"/>
            <a:ext cx="11353800" cy="1325563"/>
          </a:xfrm>
        </p:spPr>
        <p:txBody>
          <a:bodyPr>
            <a:normAutofit fontScale="90000"/>
          </a:bodyPr>
          <a:lstStyle/>
          <a:p>
            <a:pPr>
              <a:lnSpc>
                <a:spcPct val="100000"/>
              </a:lnSpc>
            </a:pPr>
            <a:r>
              <a:rPr lang="en-GB" dirty="0">
                <a:latin typeface="Lucida Sans" panose="020B0602030504020204" pitchFamily="34" charset="0"/>
              </a:rPr>
              <a:t>Match the situation with the accompanying policy response from the central bank. </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a:xfrm>
            <a:off x="180473" y="1340096"/>
            <a:ext cx="5915527" cy="5006175"/>
          </a:xfrm>
        </p:spPr>
        <p:txBody>
          <a:bodyPr>
            <a:noAutofit/>
          </a:bodyPr>
          <a:lstStyle/>
          <a:p>
            <a:pPr marL="114300" indent="0">
              <a:lnSpc>
                <a:spcPct val="120000"/>
              </a:lnSpc>
              <a:buNone/>
            </a:pPr>
            <a:r>
              <a:rPr lang="en-GB" sz="1200" dirty="0">
                <a:latin typeface="Verdana" panose="020B0604030504040204" pitchFamily="34" charset="0"/>
                <a:ea typeface="Verdana" panose="020B0604030504040204" pitchFamily="34" charset="0"/>
              </a:rPr>
              <a:t>Situations:</a:t>
            </a:r>
          </a:p>
          <a:p>
            <a:pPr marL="628650" indent="-514350">
              <a:lnSpc>
                <a:spcPct val="120000"/>
              </a:lnSpc>
              <a:buFont typeface="+mj-lt"/>
              <a:buAutoNum type="arabicPeriod"/>
            </a:pPr>
            <a:r>
              <a:rPr lang="en-GB" sz="1200" dirty="0">
                <a:latin typeface="Verdana" panose="020B0604030504040204" pitchFamily="34" charset="0"/>
                <a:ea typeface="Verdana" panose="020B0604030504040204" pitchFamily="34" charset="0"/>
              </a:rPr>
              <a:t>On 14 September 2007, the British bank Northern Rock was unable to refinance its securitised mortgages. While originally a mutual building society owned by its members, Northern Rock grew quickly in the early 2000s to a revenue of £5 billion in 2006 by borrowing money from financial markets to provide mortgages to customers which were then resold to other international financial actors.</a:t>
            </a:r>
          </a:p>
          <a:p>
            <a:pPr marL="628650" indent="-514350">
              <a:lnSpc>
                <a:spcPct val="120000"/>
              </a:lnSpc>
              <a:buFont typeface="+mj-lt"/>
              <a:buAutoNum type="arabicPeriod"/>
            </a:pPr>
            <a:r>
              <a:rPr lang="en-GB" sz="1200" dirty="0">
                <a:latin typeface="Verdana" panose="020B0604030504040204" pitchFamily="34" charset="0"/>
                <a:ea typeface="Verdana" panose="020B0604030504040204" pitchFamily="34" charset="0"/>
              </a:rPr>
              <a:t>On 5 October 2010, the Policy Board of the Bank of Japan met. In response to the collapse of Lehman Brothers in 2008, the short-term interest rate had been reduced but the pace of economic improvement remained sluggish.</a:t>
            </a:r>
          </a:p>
          <a:p>
            <a:pPr marL="628650" indent="-514350">
              <a:lnSpc>
                <a:spcPct val="120000"/>
              </a:lnSpc>
              <a:buFont typeface="+mj-lt"/>
              <a:buAutoNum type="arabicPeriod"/>
            </a:pPr>
            <a:r>
              <a:rPr lang="en-GB" sz="1200" dirty="0">
                <a:latin typeface="Verdana" panose="020B0604030504040204" pitchFamily="34" charset="0"/>
                <a:ea typeface="Verdana" panose="020B0604030504040204" pitchFamily="34" charset="0"/>
              </a:rPr>
              <a:t>On 15 March 2020, the Federal Reserve Board of the United States of America met as the coronavirus was quickly spreading around the world. Many financial markets, surprisingly including the US government bond market, started crashing as the demand for cash surged in the face of fundamental uncertainty and the likely deep economic downturn. </a:t>
            </a:r>
          </a:p>
          <a:p>
            <a:pPr marL="628650" indent="-514350">
              <a:lnSpc>
                <a:spcPct val="120000"/>
              </a:lnSpc>
              <a:buFont typeface="+mj-lt"/>
              <a:buAutoNum type="arabicPeriod"/>
            </a:pPr>
            <a:r>
              <a:rPr lang="en-GB" sz="1200" dirty="0">
                <a:latin typeface="Verdana" panose="020B0604030504040204" pitchFamily="34" charset="0"/>
                <a:ea typeface="Verdana" panose="020B0604030504040204" pitchFamily="34" charset="0"/>
              </a:rPr>
              <a:t>On 17 March 2021, The Board of Governors of the Central Bank of Brazil met during another wave of Covid-19. While its interest rate was historically low, rising commodity prices were causing 5% inflation.</a:t>
            </a:r>
          </a:p>
        </p:txBody>
      </p:sp>
      <p:sp>
        <p:nvSpPr>
          <p:cNvPr id="4" name="Text Placeholder 2">
            <a:extLst>
              <a:ext uri="{FF2B5EF4-FFF2-40B4-BE49-F238E27FC236}">
                <a16:creationId xmlns:a16="http://schemas.microsoft.com/office/drawing/2014/main" id="{F83664AA-D6D3-4729-BA93-2D5D33EEF467}"/>
              </a:ext>
            </a:extLst>
          </p:cNvPr>
          <p:cNvSpPr txBox="1">
            <a:spLocks/>
          </p:cNvSpPr>
          <p:nvPr/>
        </p:nvSpPr>
        <p:spPr>
          <a:xfrm>
            <a:off x="6096000" y="1343817"/>
            <a:ext cx="5915527" cy="50061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20000"/>
              </a:lnSpc>
              <a:buFont typeface="Arial"/>
              <a:buNone/>
            </a:pPr>
            <a:r>
              <a:rPr lang="en-GB" sz="1200" dirty="0">
                <a:latin typeface="Verdana" panose="020B0604030504040204" pitchFamily="34" charset="0"/>
                <a:ea typeface="Verdana" panose="020B0604030504040204" pitchFamily="34" charset="0"/>
              </a:rPr>
              <a:t>Policy responses:</a:t>
            </a:r>
          </a:p>
          <a:p>
            <a:pPr marL="628650" indent="-514350">
              <a:lnSpc>
                <a:spcPct val="120000"/>
              </a:lnSpc>
              <a:buFont typeface="+mj-lt"/>
              <a:buAutoNum type="alphaUcPeriod"/>
            </a:pPr>
            <a:r>
              <a:rPr lang="en-GB" sz="1200" dirty="0">
                <a:latin typeface="Verdana" panose="020B0604030504040204" pitchFamily="34" charset="0"/>
                <a:ea typeface="Verdana" panose="020B0604030504040204" pitchFamily="34" charset="0"/>
              </a:rPr>
              <a:t>The central bank reduced the interest rate target from 1.00-1.25% to 0%-0.25%, it announced an asset purchase programme worth at least 700 billion USD, and acted as lender of last resort by providing liquidity support.</a:t>
            </a:r>
          </a:p>
          <a:p>
            <a:pPr marL="628650" indent="-514350">
              <a:lnSpc>
                <a:spcPct val="120000"/>
              </a:lnSpc>
              <a:buFont typeface="+mj-lt"/>
              <a:buAutoNum type="alphaUcPeriod"/>
            </a:pPr>
            <a:r>
              <a:rPr lang="en-GB" sz="1200" dirty="0">
                <a:latin typeface="Verdana" panose="020B0604030504040204" pitchFamily="34" charset="0"/>
                <a:ea typeface="Verdana" panose="020B0604030504040204" pitchFamily="34" charset="0"/>
              </a:rPr>
              <a:t>The central bank started increasing its interest rate target with 0.75 percentage point.</a:t>
            </a:r>
          </a:p>
          <a:p>
            <a:pPr marL="628650" indent="-514350">
              <a:lnSpc>
                <a:spcPct val="120000"/>
              </a:lnSpc>
              <a:buFont typeface="+mj-lt"/>
              <a:buAutoNum type="alphaUcPeriod"/>
            </a:pPr>
            <a:r>
              <a:rPr lang="en-GB" sz="1200" dirty="0">
                <a:latin typeface="Verdana" panose="020B0604030504040204" pitchFamily="34" charset="0"/>
                <a:ea typeface="Verdana" panose="020B0604030504040204" pitchFamily="34" charset="0"/>
              </a:rPr>
              <a:t>The central bank acted as lender of last resort and provided liquidity support. </a:t>
            </a:r>
          </a:p>
          <a:p>
            <a:pPr marL="628650" indent="-514350">
              <a:lnSpc>
                <a:spcPct val="120000"/>
              </a:lnSpc>
              <a:buFont typeface="+mj-lt"/>
              <a:buAutoNum type="alphaUcPeriod"/>
            </a:pPr>
            <a:r>
              <a:rPr lang="en-GB" sz="1200" dirty="0">
                <a:latin typeface="Verdana" panose="020B0604030504040204" pitchFamily="34" charset="0"/>
                <a:ea typeface="Verdana" panose="020B0604030504040204" pitchFamily="34" charset="0"/>
              </a:rPr>
              <a:t>The central bank decided to </a:t>
            </a:r>
            <a:r>
              <a:rPr lang="en-GB" sz="1200" i="1" dirty="0">
                <a:latin typeface="Verdana" panose="020B0604030504040204" pitchFamily="34" charset="0"/>
                <a:ea typeface="Verdana" panose="020B0604030504040204" pitchFamily="34" charset="0"/>
              </a:rPr>
              <a:t>“maintain the virtually zero interest rate policy until it judges […] that price stability is in sight” </a:t>
            </a:r>
            <a:r>
              <a:rPr lang="en-GB" sz="1200" dirty="0">
                <a:latin typeface="Verdana" panose="020B0604030504040204" pitchFamily="34" charset="0"/>
                <a:ea typeface="Verdana" panose="020B0604030504040204" pitchFamily="34" charset="0"/>
              </a:rPr>
              <a:t>and to introduce an asset purchase programme worth 35 billion USD. </a:t>
            </a:r>
          </a:p>
        </p:txBody>
      </p:sp>
    </p:spTree>
    <p:extLst>
      <p:ext uri="{BB962C8B-B14F-4D97-AF65-F5344CB8AC3E}">
        <p14:creationId xmlns:p14="http://schemas.microsoft.com/office/powerpoint/2010/main" val="312496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365125"/>
            <a:ext cx="11353800" cy="1325563"/>
          </a:xfrm>
        </p:spPr>
        <p:txBody>
          <a:bodyPr/>
          <a:lstStyle/>
          <a:p>
            <a:r>
              <a:rPr lang="nl-NL" dirty="0">
                <a:latin typeface="Lucida Sans" panose="020B0602030504020204" pitchFamily="34" charset="0"/>
              </a:rPr>
              <a:t>Game time</a:t>
            </a:r>
            <a:endParaRPr lang="en-GB" dirty="0">
              <a:latin typeface="Lucida Sans" panose="020B0602030504020204" pitchFamily="34" charset="0"/>
            </a:endParaRP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p:txBody>
          <a:bodyPr>
            <a:normAutofit/>
          </a:bodyPr>
          <a:lstStyle/>
          <a:p>
            <a:pPr marL="628650" indent="-514350">
              <a:buFont typeface="+mj-lt"/>
              <a:buAutoNum type="arabicPeriod"/>
            </a:pPr>
            <a:r>
              <a:rPr lang="en-GB" dirty="0">
                <a:latin typeface="Verdana" panose="020B0604030504040204" pitchFamily="34" charset="0"/>
                <a:ea typeface="Verdana" panose="020B0604030504040204" pitchFamily="34" charset="0"/>
              </a:rPr>
              <a:t>Make a group of 2-3. You are the executive board of the central bank of your country. You have the following mandate: price stability and full employment.</a:t>
            </a:r>
          </a:p>
          <a:p>
            <a:pPr marL="628650" indent="-514350">
              <a:buFont typeface="+mj-lt"/>
              <a:buAutoNum type="arabicPeriod"/>
            </a:pPr>
            <a:r>
              <a:rPr lang="en-GB" dirty="0">
                <a:latin typeface="Verdana" panose="020B0604030504040204" pitchFamily="34" charset="0"/>
                <a:ea typeface="Verdana" panose="020B0604030504040204" pitchFamily="34" charset="0"/>
              </a:rPr>
              <a:t>Start with the first scenario and discuss with each other which policy option from the provided list would be best.</a:t>
            </a:r>
          </a:p>
          <a:p>
            <a:pPr marL="628650" indent="-514350">
              <a:buFont typeface="+mj-lt"/>
              <a:buAutoNum type="arabicPeriod"/>
            </a:pPr>
            <a:r>
              <a:rPr lang="en-GB" dirty="0">
                <a:latin typeface="Verdana" panose="020B0604030504040204" pitchFamily="34" charset="0"/>
                <a:ea typeface="Verdana" panose="020B0604030504040204" pitchFamily="34" charset="0"/>
              </a:rPr>
              <a:t>After 5 min, go to the next scenario and again discuss the best policy option. Repeat this until the time is up. </a:t>
            </a:r>
          </a:p>
        </p:txBody>
      </p:sp>
    </p:spTree>
    <p:extLst>
      <p:ext uri="{BB962C8B-B14F-4D97-AF65-F5344CB8AC3E}">
        <p14:creationId xmlns:p14="http://schemas.microsoft.com/office/powerpoint/2010/main" val="979144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18255"/>
            <a:ext cx="11353800" cy="1325563"/>
          </a:xfrm>
        </p:spPr>
        <p:txBody>
          <a:bodyPr>
            <a:normAutofit/>
          </a:bodyPr>
          <a:lstStyle/>
          <a:p>
            <a:pPr>
              <a:lnSpc>
                <a:spcPct val="100000"/>
              </a:lnSpc>
            </a:pPr>
            <a:r>
              <a:rPr lang="en-GB" dirty="0">
                <a:latin typeface="Lucida Sans" panose="020B0602030504020204" pitchFamily="34" charset="0"/>
              </a:rPr>
              <a:t>Scenario 1</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a:xfrm>
            <a:off x="180473" y="1343818"/>
            <a:ext cx="5915527" cy="5006175"/>
          </a:xfrm>
        </p:spPr>
        <p:txBody>
          <a:bodyPr>
            <a:noAutofit/>
          </a:bodyPr>
          <a:lstStyle/>
          <a:p>
            <a:pPr marL="114300" indent="0">
              <a:lnSpc>
                <a:spcPct val="120000"/>
              </a:lnSpc>
              <a:buNone/>
            </a:pPr>
            <a:r>
              <a:rPr lang="en-GB" sz="1200" dirty="0">
                <a:latin typeface="Verdana" panose="020B0604030504040204" pitchFamily="34" charset="0"/>
                <a:ea typeface="Verdana" panose="020B0604030504040204" pitchFamily="34" charset="0"/>
              </a:rPr>
              <a:t>In the aftermath of a financial crisis, the economy has been slow to recover. Despite the initial reduction in the interest rate, unemployment has remained high and GDP growth and inflation low. During the last meeting three months ago, the board of the central bank decided to decrease the interest rate target from 1% to 0.5%.</a:t>
            </a:r>
          </a:p>
          <a:p>
            <a:pPr marL="114300" indent="0">
              <a:lnSpc>
                <a:spcPct val="120000"/>
              </a:lnSpc>
              <a:buNone/>
            </a:pPr>
            <a:endParaRPr lang="en-GB" sz="1200" dirty="0">
              <a:latin typeface="Verdana" panose="020B0604030504040204" pitchFamily="34" charset="0"/>
              <a:ea typeface="Verdana" panose="020B0604030504040204" pitchFamily="34" charset="0"/>
            </a:endParaRPr>
          </a:p>
        </p:txBody>
      </p:sp>
      <p:sp>
        <p:nvSpPr>
          <p:cNvPr id="4" name="Text Placeholder 2">
            <a:extLst>
              <a:ext uri="{FF2B5EF4-FFF2-40B4-BE49-F238E27FC236}">
                <a16:creationId xmlns:a16="http://schemas.microsoft.com/office/drawing/2014/main" id="{F83664AA-D6D3-4729-BA93-2D5D33EEF467}"/>
              </a:ext>
            </a:extLst>
          </p:cNvPr>
          <p:cNvSpPr txBox="1">
            <a:spLocks/>
          </p:cNvSpPr>
          <p:nvPr/>
        </p:nvSpPr>
        <p:spPr>
          <a:xfrm>
            <a:off x="6096000" y="1343817"/>
            <a:ext cx="5915527" cy="50061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20000"/>
              </a:lnSpc>
              <a:buFont typeface="Arial"/>
              <a:buNone/>
            </a:pPr>
            <a:r>
              <a:rPr lang="en-GB" sz="1200" dirty="0">
                <a:latin typeface="Verdana" panose="020B0604030504040204" pitchFamily="34" charset="0"/>
                <a:ea typeface="Verdana" panose="020B0604030504040204" pitchFamily="34" charset="0"/>
              </a:rPr>
              <a:t>Policy options:</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Short-term interest rate </a:t>
            </a:r>
            <a:r>
              <a:rPr lang="en-GB" sz="1200" dirty="0">
                <a:latin typeface="Verdana" panose="020B0604030504040204" pitchFamily="34" charset="0"/>
                <a:ea typeface="Verdana" panose="020B0604030504040204" pitchFamily="34" charset="0"/>
              </a:rPr>
              <a:t>through the deposit facility: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increase, small increase, no change, small decrease, large decrease (potentially below zero)</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Quantitative easing </a:t>
            </a:r>
            <a:r>
              <a:rPr lang="en-GB" sz="1200" dirty="0">
                <a:latin typeface="Verdana" panose="020B0604030504040204" pitchFamily="34" charset="0"/>
                <a:ea typeface="Verdana" panose="020B0604030504040204" pitchFamily="34" charset="0"/>
              </a:rPr>
              <a:t>through the buying or selling bonds: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scale buying, small scale buying, do nothing, small scale selling, large scale selling </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Emergency liquidity assistance </a:t>
            </a:r>
            <a:r>
              <a:rPr lang="en-GB" sz="1200" dirty="0">
                <a:latin typeface="Verdana" panose="020B0604030504040204" pitchFamily="34" charset="0"/>
                <a:ea typeface="Verdana" panose="020B0604030504040204" pitchFamily="34" charset="0"/>
              </a:rPr>
              <a:t>through lending to banks: Provide no liquidity assistance, limited liquidity assistance, large scale liquidity assistance</a:t>
            </a:r>
          </a:p>
        </p:txBody>
      </p:sp>
      <p:graphicFrame>
        <p:nvGraphicFramePr>
          <p:cNvPr id="6" name="Table 6">
            <a:extLst>
              <a:ext uri="{FF2B5EF4-FFF2-40B4-BE49-F238E27FC236}">
                <a16:creationId xmlns:a16="http://schemas.microsoft.com/office/drawing/2014/main" id="{0A522298-9257-4F08-9409-65EE8ADA6D67}"/>
              </a:ext>
            </a:extLst>
          </p:cNvPr>
          <p:cNvGraphicFramePr>
            <a:graphicFrameLocks noGrp="1"/>
          </p:cNvGraphicFramePr>
          <p:nvPr>
            <p:extLst>
              <p:ext uri="{D42A27DB-BD31-4B8C-83A1-F6EECF244321}">
                <p14:modId xmlns:p14="http://schemas.microsoft.com/office/powerpoint/2010/main" val="601264697"/>
              </p:ext>
            </p:extLst>
          </p:nvPr>
        </p:nvGraphicFramePr>
        <p:xfrm>
          <a:off x="180473" y="3105225"/>
          <a:ext cx="5735055" cy="1483360"/>
        </p:xfrm>
        <a:graphic>
          <a:graphicData uri="http://schemas.openxmlformats.org/drawingml/2006/table">
            <a:tbl>
              <a:tblPr firstRow="1" bandRow="1">
                <a:tableStyleId>{5C22544A-7EE6-4342-B048-85BDC9FD1C3A}</a:tableStyleId>
              </a:tblPr>
              <a:tblGrid>
                <a:gridCol w="1911685">
                  <a:extLst>
                    <a:ext uri="{9D8B030D-6E8A-4147-A177-3AD203B41FA5}">
                      <a16:colId xmlns:a16="http://schemas.microsoft.com/office/drawing/2014/main" val="2716659946"/>
                    </a:ext>
                  </a:extLst>
                </a:gridCol>
                <a:gridCol w="1911685">
                  <a:extLst>
                    <a:ext uri="{9D8B030D-6E8A-4147-A177-3AD203B41FA5}">
                      <a16:colId xmlns:a16="http://schemas.microsoft.com/office/drawing/2014/main" val="273467689"/>
                    </a:ext>
                  </a:extLst>
                </a:gridCol>
                <a:gridCol w="1911685">
                  <a:extLst>
                    <a:ext uri="{9D8B030D-6E8A-4147-A177-3AD203B41FA5}">
                      <a16:colId xmlns:a16="http://schemas.microsoft.com/office/drawing/2014/main" val="3873008837"/>
                    </a:ext>
                  </a:extLst>
                </a:gridCol>
              </a:tblGrid>
              <a:tr h="370840">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Verdana" panose="020B0604030504040204" pitchFamily="34" charset="0"/>
                        </a:rPr>
                        <a:t> </a:t>
                      </a:r>
                      <a:endParaRPr lang="en-GB" sz="11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3 months ago</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Now</a:t>
                      </a:r>
                      <a:endParaRPr lang="en-GB" sz="11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566026029"/>
                  </a:ext>
                </a:extLst>
              </a:tr>
              <a:tr h="37084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Inflation rate</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1%</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1%</a:t>
                      </a:r>
                      <a:endParaRPr lang="en-GB" sz="11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2022470072"/>
                  </a:ext>
                </a:extLst>
              </a:tr>
              <a:tr h="37084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Unemployment rate</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7%</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6%</a:t>
                      </a:r>
                      <a:endParaRPr lang="en-GB" sz="11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082082388"/>
                  </a:ext>
                </a:extLst>
              </a:tr>
              <a:tr h="37084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GDP growth rate</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2%</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Verdana" panose="020B0604030504040204" pitchFamily="34" charset="0"/>
                        </a:rPr>
                        <a:t>2%</a:t>
                      </a:r>
                      <a:endParaRPr lang="en-GB" sz="11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4283586961"/>
                  </a:ext>
                </a:extLst>
              </a:tr>
            </a:tbl>
          </a:graphicData>
        </a:graphic>
      </p:graphicFrame>
    </p:spTree>
    <p:extLst>
      <p:ext uri="{BB962C8B-B14F-4D97-AF65-F5344CB8AC3E}">
        <p14:creationId xmlns:p14="http://schemas.microsoft.com/office/powerpoint/2010/main" val="1898812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18255"/>
            <a:ext cx="11353800" cy="1325563"/>
          </a:xfrm>
        </p:spPr>
        <p:txBody>
          <a:bodyPr>
            <a:normAutofit/>
          </a:bodyPr>
          <a:lstStyle/>
          <a:p>
            <a:pPr>
              <a:lnSpc>
                <a:spcPct val="100000"/>
              </a:lnSpc>
            </a:pPr>
            <a:r>
              <a:rPr lang="en-GB" dirty="0">
                <a:latin typeface="Lucida Sans" panose="020B0602030504020204" pitchFamily="34" charset="0"/>
              </a:rPr>
              <a:t>Scenario 2</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a:xfrm>
            <a:off x="180473" y="1343818"/>
            <a:ext cx="5915527" cy="5006175"/>
          </a:xfrm>
        </p:spPr>
        <p:txBody>
          <a:bodyPr>
            <a:noAutofit/>
          </a:bodyPr>
          <a:lstStyle/>
          <a:p>
            <a:pPr marL="114300" indent="0">
              <a:lnSpc>
                <a:spcPct val="120000"/>
              </a:lnSpc>
              <a:buNone/>
            </a:pPr>
            <a:r>
              <a:rPr lang="en-GB" sz="1200" dirty="0">
                <a:latin typeface="Verdana" panose="020B0604030504040204" pitchFamily="34" charset="0"/>
                <a:ea typeface="Verdana" panose="020B0604030504040204" pitchFamily="34" charset="0"/>
              </a:rPr>
              <a:t>A global investment bank is at risk of defaulting as it is unable to repay its repurchase agreements (repos). The bank is a leading player in the global mortgage-backed securities market, wealth management, and financial clearing services. </a:t>
            </a:r>
          </a:p>
        </p:txBody>
      </p:sp>
      <p:sp>
        <p:nvSpPr>
          <p:cNvPr id="4" name="Text Placeholder 2">
            <a:extLst>
              <a:ext uri="{FF2B5EF4-FFF2-40B4-BE49-F238E27FC236}">
                <a16:creationId xmlns:a16="http://schemas.microsoft.com/office/drawing/2014/main" id="{F83664AA-D6D3-4729-BA93-2D5D33EEF467}"/>
              </a:ext>
            </a:extLst>
          </p:cNvPr>
          <p:cNvSpPr txBox="1">
            <a:spLocks/>
          </p:cNvSpPr>
          <p:nvPr/>
        </p:nvSpPr>
        <p:spPr>
          <a:xfrm>
            <a:off x="6096000" y="1343817"/>
            <a:ext cx="5915527" cy="50061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20000"/>
              </a:lnSpc>
              <a:buFont typeface="Arial"/>
              <a:buNone/>
            </a:pPr>
            <a:r>
              <a:rPr lang="en-GB" sz="1200" dirty="0">
                <a:latin typeface="Verdana" panose="020B0604030504040204" pitchFamily="34" charset="0"/>
                <a:ea typeface="Verdana" panose="020B0604030504040204" pitchFamily="34" charset="0"/>
              </a:rPr>
              <a:t>Policy options:</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Short-term interest rate </a:t>
            </a:r>
            <a:r>
              <a:rPr lang="en-GB" sz="1200" dirty="0">
                <a:latin typeface="Verdana" panose="020B0604030504040204" pitchFamily="34" charset="0"/>
                <a:ea typeface="Verdana" panose="020B0604030504040204" pitchFamily="34" charset="0"/>
              </a:rPr>
              <a:t>through the deposit facility: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increase, small increase, no change, small decrease, large decrease (potentially below zero)</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Quantitative easing </a:t>
            </a:r>
            <a:r>
              <a:rPr lang="en-GB" sz="1200" dirty="0">
                <a:latin typeface="Verdana" panose="020B0604030504040204" pitchFamily="34" charset="0"/>
                <a:ea typeface="Verdana" panose="020B0604030504040204" pitchFamily="34" charset="0"/>
              </a:rPr>
              <a:t>through the buying or selling bonds: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scale buying, small scale buying, do nothing, small scale selling, large scale selling </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Emergency liquidity assistance </a:t>
            </a:r>
            <a:r>
              <a:rPr lang="en-GB" sz="1200" dirty="0">
                <a:latin typeface="Verdana" panose="020B0604030504040204" pitchFamily="34" charset="0"/>
                <a:ea typeface="Verdana" panose="020B0604030504040204" pitchFamily="34" charset="0"/>
              </a:rPr>
              <a:t>through lending to banks: Provide no liquidity assistance, limited liquidity assistance, large scale liquidity assistance</a:t>
            </a:r>
          </a:p>
        </p:txBody>
      </p:sp>
    </p:spTree>
    <p:extLst>
      <p:ext uri="{BB962C8B-B14F-4D97-AF65-F5344CB8AC3E}">
        <p14:creationId xmlns:p14="http://schemas.microsoft.com/office/powerpoint/2010/main" val="1832412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18255"/>
            <a:ext cx="11353800" cy="1325563"/>
          </a:xfrm>
        </p:spPr>
        <p:txBody>
          <a:bodyPr>
            <a:normAutofit/>
          </a:bodyPr>
          <a:lstStyle/>
          <a:p>
            <a:pPr>
              <a:lnSpc>
                <a:spcPct val="100000"/>
              </a:lnSpc>
            </a:pPr>
            <a:r>
              <a:rPr lang="en-GB" dirty="0">
                <a:latin typeface="Lucida Sans" panose="020B0602030504020204" pitchFamily="34" charset="0"/>
              </a:rPr>
              <a:t>Scenario 3</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a:xfrm>
            <a:off x="180473" y="1343818"/>
            <a:ext cx="5915527" cy="5006175"/>
          </a:xfrm>
        </p:spPr>
        <p:txBody>
          <a:bodyPr>
            <a:noAutofit/>
          </a:bodyPr>
          <a:lstStyle/>
          <a:p>
            <a:pPr marL="114300" indent="0">
              <a:lnSpc>
                <a:spcPct val="120000"/>
              </a:lnSpc>
              <a:buNone/>
            </a:pPr>
            <a:r>
              <a:rPr lang="en-GB" sz="1200" dirty="0">
                <a:latin typeface="Verdana" panose="020B0604030504040204" pitchFamily="34" charset="0"/>
                <a:ea typeface="Verdana" panose="020B0604030504040204" pitchFamily="34" charset="0"/>
              </a:rPr>
              <a:t>In response to increased inflation, the board of the central bank has increased its interest rate target over the year. Last meeting three months ago, it was moved from 4% to 5%. Since then, inflation has come down, but unemployment is rising and GDP growth declining. </a:t>
            </a:r>
          </a:p>
        </p:txBody>
      </p:sp>
      <p:sp>
        <p:nvSpPr>
          <p:cNvPr id="4" name="Text Placeholder 2">
            <a:extLst>
              <a:ext uri="{FF2B5EF4-FFF2-40B4-BE49-F238E27FC236}">
                <a16:creationId xmlns:a16="http://schemas.microsoft.com/office/drawing/2014/main" id="{F83664AA-D6D3-4729-BA93-2D5D33EEF467}"/>
              </a:ext>
            </a:extLst>
          </p:cNvPr>
          <p:cNvSpPr txBox="1">
            <a:spLocks/>
          </p:cNvSpPr>
          <p:nvPr/>
        </p:nvSpPr>
        <p:spPr>
          <a:xfrm>
            <a:off x="6096000" y="1343817"/>
            <a:ext cx="5915527" cy="50061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20000"/>
              </a:lnSpc>
              <a:buFont typeface="Arial"/>
              <a:buNone/>
            </a:pPr>
            <a:r>
              <a:rPr lang="en-GB" sz="1200" dirty="0">
                <a:latin typeface="Verdana" panose="020B0604030504040204" pitchFamily="34" charset="0"/>
                <a:ea typeface="Verdana" panose="020B0604030504040204" pitchFamily="34" charset="0"/>
              </a:rPr>
              <a:t>Policy options:</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Short-term interest rate </a:t>
            </a:r>
            <a:r>
              <a:rPr lang="en-GB" sz="1200" dirty="0">
                <a:latin typeface="Verdana" panose="020B0604030504040204" pitchFamily="34" charset="0"/>
                <a:ea typeface="Verdana" panose="020B0604030504040204" pitchFamily="34" charset="0"/>
              </a:rPr>
              <a:t>through the deposit facility: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increase, small increase, no change, small decrease, large decrease (potentially below zero)</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Quantitative easing </a:t>
            </a:r>
            <a:r>
              <a:rPr lang="en-GB" sz="1200" dirty="0">
                <a:latin typeface="Verdana" panose="020B0604030504040204" pitchFamily="34" charset="0"/>
                <a:ea typeface="Verdana" panose="020B0604030504040204" pitchFamily="34" charset="0"/>
              </a:rPr>
              <a:t>through the buying or selling bonds: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scale buying, small scale buying, do nothing, small scale selling, large scale selling </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Emergency liquidity assistance </a:t>
            </a:r>
            <a:r>
              <a:rPr lang="en-GB" sz="1200" dirty="0">
                <a:latin typeface="Verdana" panose="020B0604030504040204" pitchFamily="34" charset="0"/>
                <a:ea typeface="Verdana" panose="020B0604030504040204" pitchFamily="34" charset="0"/>
              </a:rPr>
              <a:t>through lending to banks: Provide no liquidity assistance, limited liquidity assistance, large scale liquidity assistance</a:t>
            </a:r>
          </a:p>
        </p:txBody>
      </p:sp>
      <p:graphicFrame>
        <p:nvGraphicFramePr>
          <p:cNvPr id="6" name="Table 6">
            <a:extLst>
              <a:ext uri="{FF2B5EF4-FFF2-40B4-BE49-F238E27FC236}">
                <a16:creationId xmlns:a16="http://schemas.microsoft.com/office/drawing/2014/main" id="{0A522298-9257-4F08-9409-65EE8ADA6D67}"/>
              </a:ext>
            </a:extLst>
          </p:cNvPr>
          <p:cNvGraphicFramePr>
            <a:graphicFrameLocks noGrp="1"/>
          </p:cNvGraphicFramePr>
          <p:nvPr>
            <p:extLst>
              <p:ext uri="{D42A27DB-BD31-4B8C-83A1-F6EECF244321}">
                <p14:modId xmlns:p14="http://schemas.microsoft.com/office/powerpoint/2010/main" val="4007870491"/>
              </p:ext>
            </p:extLst>
          </p:nvPr>
        </p:nvGraphicFramePr>
        <p:xfrm>
          <a:off x="180473" y="3105225"/>
          <a:ext cx="5735055" cy="1483360"/>
        </p:xfrm>
        <a:graphic>
          <a:graphicData uri="http://schemas.openxmlformats.org/drawingml/2006/table">
            <a:tbl>
              <a:tblPr firstRow="1" bandRow="1">
                <a:tableStyleId>{5C22544A-7EE6-4342-B048-85BDC9FD1C3A}</a:tableStyleId>
              </a:tblPr>
              <a:tblGrid>
                <a:gridCol w="1911685">
                  <a:extLst>
                    <a:ext uri="{9D8B030D-6E8A-4147-A177-3AD203B41FA5}">
                      <a16:colId xmlns:a16="http://schemas.microsoft.com/office/drawing/2014/main" val="2716659946"/>
                    </a:ext>
                  </a:extLst>
                </a:gridCol>
                <a:gridCol w="1911685">
                  <a:extLst>
                    <a:ext uri="{9D8B030D-6E8A-4147-A177-3AD203B41FA5}">
                      <a16:colId xmlns:a16="http://schemas.microsoft.com/office/drawing/2014/main" val="273467689"/>
                    </a:ext>
                  </a:extLst>
                </a:gridCol>
                <a:gridCol w="1911685">
                  <a:extLst>
                    <a:ext uri="{9D8B030D-6E8A-4147-A177-3AD203B41FA5}">
                      <a16:colId xmlns:a16="http://schemas.microsoft.com/office/drawing/2014/main" val="3873008837"/>
                    </a:ext>
                  </a:extLst>
                </a:gridCol>
              </a:tblGrid>
              <a:tr h="370840">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Verdana" panose="020B0604030504040204" pitchFamily="34" charset="0"/>
                        </a:rPr>
                        <a:t> </a:t>
                      </a:r>
                      <a:endParaRPr lang="en-GB" sz="11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3 months ago</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Now</a:t>
                      </a:r>
                      <a:endParaRPr lang="en-GB" sz="11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566026029"/>
                  </a:ext>
                </a:extLst>
              </a:tr>
              <a:tr h="37084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Inflation rate</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8%</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4%</a:t>
                      </a:r>
                      <a:endParaRPr lang="en-GB" sz="11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2022470072"/>
                  </a:ext>
                </a:extLst>
              </a:tr>
              <a:tr h="37084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Unemployment rate</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4%</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6%</a:t>
                      </a:r>
                      <a:endParaRPr lang="en-GB" sz="11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082082388"/>
                  </a:ext>
                </a:extLst>
              </a:tr>
              <a:tr h="37084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GDP growth rate</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3%</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Verdana" panose="020B0604030504040204" pitchFamily="34" charset="0"/>
                        </a:rPr>
                        <a:t>2%</a:t>
                      </a:r>
                      <a:endParaRPr lang="en-GB" sz="11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4283586961"/>
                  </a:ext>
                </a:extLst>
              </a:tr>
            </a:tbl>
          </a:graphicData>
        </a:graphic>
      </p:graphicFrame>
    </p:spTree>
    <p:extLst>
      <p:ext uri="{BB962C8B-B14F-4D97-AF65-F5344CB8AC3E}">
        <p14:creationId xmlns:p14="http://schemas.microsoft.com/office/powerpoint/2010/main" val="52122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l-NL" dirty="0" err="1">
                <a:latin typeface="Lucida Sans" panose="020B0602030504020204" pitchFamily="34" charset="0"/>
              </a:rPr>
              <a:t>Discuss</a:t>
            </a:r>
            <a:r>
              <a:rPr lang="nl-NL" dirty="0">
                <a:latin typeface="Lucida Sans" panose="020B0602030504020204" pitchFamily="34" charset="0"/>
              </a:rPr>
              <a:t> in </a:t>
            </a:r>
            <a:r>
              <a:rPr lang="nl-NL" dirty="0" err="1">
                <a:latin typeface="Lucida Sans" panose="020B0602030504020204" pitchFamily="34" charset="0"/>
              </a:rPr>
              <a:t>groups</a:t>
            </a:r>
            <a:r>
              <a:rPr lang="nl-NL" dirty="0">
                <a:latin typeface="Lucida Sans" panose="020B0602030504020204" pitchFamily="34" charset="0"/>
              </a:rPr>
              <a:t> of 2-3</a:t>
            </a:r>
            <a:endParaRPr dirty="0">
              <a:latin typeface="Lucida Sans" panose="020B0602030504020204" pitchFamily="34" charset="0"/>
            </a:endParaRPr>
          </a:p>
        </p:txBody>
      </p:sp>
      <p:sp>
        <p:nvSpPr>
          <p:cNvPr id="97" name="Google Shape;9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nl-NL" dirty="0" err="1"/>
              <a:t>What</a:t>
            </a:r>
            <a:r>
              <a:rPr lang="nl-NL" dirty="0"/>
              <a:t> have </a:t>
            </a:r>
            <a:r>
              <a:rPr lang="nl-NL" dirty="0" err="1"/>
              <a:t>you</a:t>
            </a:r>
            <a:r>
              <a:rPr lang="nl-NL" dirty="0"/>
              <a:t> </a:t>
            </a:r>
            <a:r>
              <a:rPr lang="nl-NL" dirty="0" err="1"/>
              <a:t>learned</a:t>
            </a:r>
            <a:r>
              <a:rPr lang="nl-NL" dirty="0"/>
              <a:t> </a:t>
            </a:r>
            <a:r>
              <a:rPr lang="nl-NL" dirty="0" err="1"/>
              <a:t>before</a:t>
            </a:r>
            <a:r>
              <a:rPr lang="nl-NL" dirty="0"/>
              <a:t> </a:t>
            </a:r>
            <a:r>
              <a:rPr lang="nl-NL" dirty="0" err="1"/>
              <a:t>about</a:t>
            </a:r>
            <a:r>
              <a:rPr lang="nl-NL" dirty="0"/>
              <a:t> </a:t>
            </a:r>
            <a:r>
              <a:rPr lang="nl-NL" dirty="0" err="1"/>
              <a:t>central</a:t>
            </a:r>
            <a:r>
              <a:rPr lang="nl-NL" dirty="0"/>
              <a:t> </a:t>
            </a:r>
            <a:r>
              <a:rPr lang="nl-NL" dirty="0" err="1"/>
              <a:t>banks</a:t>
            </a:r>
            <a:r>
              <a:rPr lang="nl-NL" dirty="0"/>
              <a:t>?</a:t>
            </a:r>
          </a:p>
          <a:p>
            <a:pPr marL="457200" lvl="0" indent="-342900" algn="l" rtl="0">
              <a:lnSpc>
                <a:spcPct val="90000"/>
              </a:lnSpc>
              <a:spcBef>
                <a:spcPts val="1000"/>
              </a:spcBef>
              <a:spcAft>
                <a:spcPts val="0"/>
              </a:spcAft>
              <a:buSzPts val="1800"/>
              <a:buChar char="•"/>
            </a:pPr>
            <a:endParaRPr lang="nl-NL" dirty="0"/>
          </a:p>
          <a:p>
            <a:pPr marL="457200" lvl="0" indent="-342900" algn="l" rtl="0">
              <a:lnSpc>
                <a:spcPct val="90000"/>
              </a:lnSpc>
              <a:spcBef>
                <a:spcPts val="1000"/>
              </a:spcBef>
              <a:spcAft>
                <a:spcPts val="0"/>
              </a:spcAft>
              <a:buSzPts val="1800"/>
              <a:buChar char="•"/>
            </a:pPr>
            <a:r>
              <a:rPr lang="nl-NL" dirty="0"/>
              <a:t>Have </a:t>
            </a:r>
            <a:r>
              <a:rPr lang="nl-NL" dirty="0" err="1"/>
              <a:t>you</a:t>
            </a:r>
            <a:r>
              <a:rPr lang="nl-NL" dirty="0"/>
              <a:t> </a:t>
            </a:r>
            <a:r>
              <a:rPr lang="nl-NL" dirty="0" err="1"/>
              <a:t>heard</a:t>
            </a:r>
            <a:r>
              <a:rPr lang="nl-NL" dirty="0"/>
              <a:t>, </a:t>
            </a:r>
            <a:r>
              <a:rPr lang="nl-NL" dirty="0" err="1"/>
              <a:t>read</a:t>
            </a:r>
            <a:r>
              <a:rPr lang="nl-NL" dirty="0"/>
              <a:t>, or </a:t>
            </a:r>
            <a:r>
              <a:rPr lang="nl-NL" dirty="0" err="1"/>
              <a:t>talked</a:t>
            </a:r>
            <a:r>
              <a:rPr lang="nl-NL" dirty="0"/>
              <a:t> </a:t>
            </a:r>
            <a:r>
              <a:rPr lang="nl-NL" dirty="0" err="1"/>
              <a:t>about</a:t>
            </a:r>
            <a:r>
              <a:rPr lang="nl-NL" dirty="0"/>
              <a:t> </a:t>
            </a:r>
            <a:r>
              <a:rPr lang="nl-NL" dirty="0" err="1"/>
              <a:t>central</a:t>
            </a:r>
            <a:r>
              <a:rPr lang="nl-NL" dirty="0"/>
              <a:t> </a:t>
            </a:r>
            <a:r>
              <a:rPr lang="nl-NL" dirty="0" err="1"/>
              <a:t>banks</a:t>
            </a:r>
            <a:r>
              <a:rPr lang="nl-NL" dirty="0"/>
              <a:t> </a:t>
            </a:r>
            <a:r>
              <a:rPr lang="nl-NL" dirty="0" err="1"/>
              <a:t>outside</a:t>
            </a:r>
            <a:r>
              <a:rPr lang="nl-NL" dirty="0"/>
              <a:t> of </a:t>
            </a:r>
            <a:r>
              <a:rPr lang="nl-NL" dirty="0" err="1"/>
              <a:t>your</a:t>
            </a:r>
            <a:r>
              <a:rPr lang="nl-NL" dirty="0"/>
              <a:t> classes, </a:t>
            </a:r>
            <a:r>
              <a:rPr lang="nl-NL" dirty="0" err="1"/>
              <a:t>and</a:t>
            </a:r>
            <a:r>
              <a:rPr lang="nl-NL" dirty="0"/>
              <a:t> </a:t>
            </a:r>
            <a:r>
              <a:rPr lang="nl-NL" dirty="0" err="1"/>
              <a:t>if</a:t>
            </a:r>
            <a:r>
              <a:rPr lang="nl-NL" dirty="0"/>
              <a:t> </a:t>
            </a:r>
            <a:r>
              <a:rPr lang="nl-NL" dirty="0" err="1"/>
              <a:t>so</a:t>
            </a:r>
            <a:r>
              <a:rPr lang="nl-NL" dirty="0"/>
              <a:t> </a:t>
            </a:r>
            <a:r>
              <a:rPr lang="nl-NL" dirty="0" err="1"/>
              <a:t>what</a:t>
            </a:r>
            <a:r>
              <a:rPr lang="nl-NL" dirty="0"/>
              <a:t> was </a:t>
            </a:r>
            <a:r>
              <a:rPr lang="nl-NL" dirty="0" err="1"/>
              <a:t>it</a:t>
            </a:r>
            <a:r>
              <a:rPr lang="nl-NL" dirty="0"/>
              <a:t>?</a:t>
            </a:r>
            <a:endParaRPr dirty="0">
              <a:latin typeface="Verdana" panose="020B0604030504040204" pitchFamily="34" charset="0"/>
              <a:ea typeface="Verdana" panose="020B0604030504040204" pitchFamily="34" charset="0"/>
            </a:endParaRPr>
          </a:p>
          <a:p>
            <a:pPr marL="914400" lvl="1" indent="-228600" algn="l" rtl="0">
              <a:lnSpc>
                <a:spcPct val="90000"/>
              </a:lnSpc>
              <a:spcBef>
                <a:spcPts val="500"/>
              </a:spcBef>
              <a:spcAft>
                <a:spcPts val="0"/>
              </a:spcAft>
              <a:buSzPts val="1800"/>
              <a:buNone/>
            </a:pPr>
            <a:endParaRPr dirty="0">
              <a:latin typeface="Verdana" panose="020B0604030504040204" pitchFamily="34" charset="0"/>
              <a:ea typeface="Verdan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18255"/>
            <a:ext cx="11353800" cy="1325563"/>
          </a:xfrm>
        </p:spPr>
        <p:txBody>
          <a:bodyPr>
            <a:normAutofit/>
          </a:bodyPr>
          <a:lstStyle/>
          <a:p>
            <a:pPr>
              <a:lnSpc>
                <a:spcPct val="100000"/>
              </a:lnSpc>
            </a:pPr>
            <a:r>
              <a:rPr lang="en-GB" dirty="0">
                <a:latin typeface="Lucida Sans" panose="020B0602030504020204" pitchFamily="34" charset="0"/>
              </a:rPr>
              <a:t>Scenario 4</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a:xfrm>
            <a:off x="180473" y="1343818"/>
            <a:ext cx="5915527" cy="5006175"/>
          </a:xfrm>
        </p:spPr>
        <p:txBody>
          <a:bodyPr>
            <a:noAutofit/>
          </a:bodyPr>
          <a:lstStyle/>
          <a:p>
            <a:pPr marL="114300" indent="0">
              <a:lnSpc>
                <a:spcPct val="120000"/>
              </a:lnSpc>
              <a:buNone/>
            </a:pPr>
            <a:r>
              <a:rPr lang="en-GB" sz="1200" dirty="0">
                <a:latin typeface="Verdana" panose="020B0604030504040204" pitchFamily="34" charset="0"/>
                <a:ea typeface="Verdana" panose="020B0604030504040204" pitchFamily="34" charset="0"/>
              </a:rPr>
              <a:t>A regional commercial bank is facing large-scale write-downs on illiquid assets. The bank has strong local roots and is particularly active in the food and agribusiness. A decline in commodity prices is creating concerns over the growth prospects of the bank. </a:t>
            </a:r>
          </a:p>
        </p:txBody>
      </p:sp>
      <p:sp>
        <p:nvSpPr>
          <p:cNvPr id="4" name="Text Placeholder 2">
            <a:extLst>
              <a:ext uri="{FF2B5EF4-FFF2-40B4-BE49-F238E27FC236}">
                <a16:creationId xmlns:a16="http://schemas.microsoft.com/office/drawing/2014/main" id="{F83664AA-D6D3-4729-BA93-2D5D33EEF467}"/>
              </a:ext>
            </a:extLst>
          </p:cNvPr>
          <p:cNvSpPr txBox="1">
            <a:spLocks/>
          </p:cNvSpPr>
          <p:nvPr/>
        </p:nvSpPr>
        <p:spPr>
          <a:xfrm>
            <a:off x="6096000" y="1343817"/>
            <a:ext cx="5915527" cy="50061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20000"/>
              </a:lnSpc>
              <a:buFont typeface="Arial"/>
              <a:buNone/>
            </a:pPr>
            <a:r>
              <a:rPr lang="en-GB" sz="1200" dirty="0">
                <a:latin typeface="Verdana" panose="020B0604030504040204" pitchFamily="34" charset="0"/>
                <a:ea typeface="Verdana" panose="020B0604030504040204" pitchFamily="34" charset="0"/>
              </a:rPr>
              <a:t>Policy options:</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Short-term interest rate </a:t>
            </a:r>
            <a:r>
              <a:rPr lang="en-GB" sz="1200" dirty="0">
                <a:latin typeface="Verdana" panose="020B0604030504040204" pitchFamily="34" charset="0"/>
                <a:ea typeface="Verdana" panose="020B0604030504040204" pitchFamily="34" charset="0"/>
              </a:rPr>
              <a:t>through the deposit facility: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increase, small increase, no change, small decrease, large decrease (potentially below zero)</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Quantitative easing </a:t>
            </a:r>
            <a:r>
              <a:rPr lang="en-GB" sz="1200" dirty="0">
                <a:latin typeface="Verdana" panose="020B0604030504040204" pitchFamily="34" charset="0"/>
                <a:ea typeface="Verdana" panose="020B0604030504040204" pitchFamily="34" charset="0"/>
              </a:rPr>
              <a:t>through the buying or selling bonds: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scale buying, small scale buying, do nothing, small scale selling, large scale selling </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Emergency liquidity assistance </a:t>
            </a:r>
            <a:r>
              <a:rPr lang="en-GB" sz="1200" dirty="0">
                <a:latin typeface="Verdana" panose="020B0604030504040204" pitchFamily="34" charset="0"/>
                <a:ea typeface="Verdana" panose="020B0604030504040204" pitchFamily="34" charset="0"/>
              </a:rPr>
              <a:t>through lending to banks: Provide no liquidity assistance, limited liquidity assistance, large scale liquidity assistance</a:t>
            </a:r>
          </a:p>
        </p:txBody>
      </p:sp>
    </p:spTree>
    <p:extLst>
      <p:ext uri="{BB962C8B-B14F-4D97-AF65-F5344CB8AC3E}">
        <p14:creationId xmlns:p14="http://schemas.microsoft.com/office/powerpoint/2010/main" val="3182436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4057-88E2-41D1-8235-6B2228DBC631}"/>
              </a:ext>
            </a:extLst>
          </p:cNvPr>
          <p:cNvSpPr>
            <a:spLocks noGrp="1"/>
          </p:cNvSpPr>
          <p:nvPr>
            <p:ph type="title"/>
          </p:nvPr>
        </p:nvSpPr>
        <p:spPr>
          <a:xfrm>
            <a:off x="838200" y="18255"/>
            <a:ext cx="11353800" cy="1325563"/>
          </a:xfrm>
        </p:spPr>
        <p:txBody>
          <a:bodyPr>
            <a:normAutofit/>
          </a:bodyPr>
          <a:lstStyle/>
          <a:p>
            <a:pPr>
              <a:lnSpc>
                <a:spcPct val="100000"/>
              </a:lnSpc>
            </a:pPr>
            <a:r>
              <a:rPr lang="en-GB" dirty="0">
                <a:latin typeface="Lucida Sans" panose="020B0602030504020204" pitchFamily="34" charset="0"/>
              </a:rPr>
              <a:t>Scenario 5</a:t>
            </a:r>
          </a:p>
        </p:txBody>
      </p:sp>
      <p:sp>
        <p:nvSpPr>
          <p:cNvPr id="3" name="Text Placeholder 2">
            <a:extLst>
              <a:ext uri="{FF2B5EF4-FFF2-40B4-BE49-F238E27FC236}">
                <a16:creationId xmlns:a16="http://schemas.microsoft.com/office/drawing/2014/main" id="{BCEF92B6-C8FF-46E3-AC0F-988AE76F8DC1}"/>
              </a:ext>
            </a:extLst>
          </p:cNvPr>
          <p:cNvSpPr>
            <a:spLocks noGrp="1"/>
          </p:cNvSpPr>
          <p:nvPr>
            <p:ph type="body" idx="1"/>
          </p:nvPr>
        </p:nvSpPr>
        <p:spPr>
          <a:xfrm>
            <a:off x="180473" y="1343818"/>
            <a:ext cx="5915527" cy="5006175"/>
          </a:xfrm>
        </p:spPr>
        <p:txBody>
          <a:bodyPr>
            <a:noAutofit/>
          </a:bodyPr>
          <a:lstStyle/>
          <a:p>
            <a:pPr marL="114300" indent="0">
              <a:lnSpc>
                <a:spcPct val="120000"/>
              </a:lnSpc>
              <a:buNone/>
            </a:pPr>
            <a:r>
              <a:rPr lang="en-GB" sz="1200" dirty="0">
                <a:latin typeface="Verdana" panose="020B0604030504040204" pitchFamily="34" charset="0"/>
                <a:ea typeface="Verdana" panose="020B0604030504040204" pitchFamily="34" charset="0"/>
              </a:rPr>
              <a:t>A geopolitical conflict has escalated causing major disruptions in supply chains, which has led to rapid increase in prices. So far, unemployment has remained stable while the GDP growth rate has declined. During the last meeting of the board, the decision was taken to keep the interest rate target at 2%.</a:t>
            </a:r>
          </a:p>
        </p:txBody>
      </p:sp>
      <p:sp>
        <p:nvSpPr>
          <p:cNvPr id="4" name="Text Placeholder 2">
            <a:extLst>
              <a:ext uri="{FF2B5EF4-FFF2-40B4-BE49-F238E27FC236}">
                <a16:creationId xmlns:a16="http://schemas.microsoft.com/office/drawing/2014/main" id="{F83664AA-D6D3-4729-BA93-2D5D33EEF467}"/>
              </a:ext>
            </a:extLst>
          </p:cNvPr>
          <p:cNvSpPr txBox="1">
            <a:spLocks/>
          </p:cNvSpPr>
          <p:nvPr/>
        </p:nvSpPr>
        <p:spPr>
          <a:xfrm>
            <a:off x="6096000" y="1343817"/>
            <a:ext cx="5915527" cy="50061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20000"/>
              </a:lnSpc>
              <a:buFont typeface="Arial"/>
              <a:buNone/>
            </a:pPr>
            <a:r>
              <a:rPr lang="en-GB" sz="1200" dirty="0">
                <a:latin typeface="Verdana" panose="020B0604030504040204" pitchFamily="34" charset="0"/>
                <a:ea typeface="Verdana" panose="020B0604030504040204" pitchFamily="34" charset="0"/>
              </a:rPr>
              <a:t>Policy options:</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Short-term interest rate </a:t>
            </a:r>
            <a:r>
              <a:rPr lang="en-GB" sz="1200" dirty="0">
                <a:latin typeface="Verdana" panose="020B0604030504040204" pitchFamily="34" charset="0"/>
                <a:ea typeface="Verdana" panose="020B0604030504040204" pitchFamily="34" charset="0"/>
              </a:rPr>
              <a:t>through the deposit facility: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increase, small increase, no change, small decrease, large decrease (potentially below zero)</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Quantitative easing </a:t>
            </a:r>
            <a:r>
              <a:rPr lang="en-GB" sz="1200" dirty="0">
                <a:latin typeface="Verdana" panose="020B0604030504040204" pitchFamily="34" charset="0"/>
                <a:ea typeface="Verdana" panose="020B0604030504040204" pitchFamily="34" charset="0"/>
              </a:rPr>
              <a:t>through the buying or selling bonds: </a:t>
            </a:r>
            <a:br>
              <a:rPr lang="en-GB" sz="1200" dirty="0">
                <a:latin typeface="Verdana" panose="020B0604030504040204" pitchFamily="34" charset="0"/>
                <a:ea typeface="Verdana" panose="020B0604030504040204" pitchFamily="34" charset="0"/>
              </a:rPr>
            </a:br>
            <a:r>
              <a:rPr lang="en-GB" sz="1200" dirty="0">
                <a:latin typeface="Verdana" panose="020B0604030504040204" pitchFamily="34" charset="0"/>
                <a:ea typeface="Verdana" panose="020B0604030504040204" pitchFamily="34" charset="0"/>
              </a:rPr>
              <a:t>Large scale buying, small scale buying, do nothing, small scale selling, large scale selling </a:t>
            </a:r>
          </a:p>
          <a:p>
            <a:pPr marL="628650" indent="-514350">
              <a:lnSpc>
                <a:spcPct val="120000"/>
              </a:lnSpc>
              <a:buFont typeface="+mj-lt"/>
              <a:buAutoNum type="alphaUcPeriod"/>
            </a:pPr>
            <a:r>
              <a:rPr lang="en-GB" sz="1200" b="1" dirty="0">
                <a:latin typeface="Verdana" panose="020B0604030504040204" pitchFamily="34" charset="0"/>
                <a:ea typeface="Verdana" panose="020B0604030504040204" pitchFamily="34" charset="0"/>
              </a:rPr>
              <a:t>Emergency liquidity assistance </a:t>
            </a:r>
            <a:r>
              <a:rPr lang="en-GB" sz="1200" dirty="0">
                <a:latin typeface="Verdana" panose="020B0604030504040204" pitchFamily="34" charset="0"/>
                <a:ea typeface="Verdana" panose="020B0604030504040204" pitchFamily="34" charset="0"/>
              </a:rPr>
              <a:t>through lending to banks: Provide no liquidity assistance, limited liquidity assistance, large scale liquidity assistance</a:t>
            </a:r>
          </a:p>
        </p:txBody>
      </p:sp>
      <p:graphicFrame>
        <p:nvGraphicFramePr>
          <p:cNvPr id="6" name="Table 6">
            <a:extLst>
              <a:ext uri="{FF2B5EF4-FFF2-40B4-BE49-F238E27FC236}">
                <a16:creationId xmlns:a16="http://schemas.microsoft.com/office/drawing/2014/main" id="{0A522298-9257-4F08-9409-65EE8ADA6D67}"/>
              </a:ext>
            </a:extLst>
          </p:cNvPr>
          <p:cNvGraphicFramePr>
            <a:graphicFrameLocks noGrp="1"/>
          </p:cNvGraphicFramePr>
          <p:nvPr>
            <p:extLst>
              <p:ext uri="{D42A27DB-BD31-4B8C-83A1-F6EECF244321}">
                <p14:modId xmlns:p14="http://schemas.microsoft.com/office/powerpoint/2010/main" val="2189107984"/>
              </p:ext>
            </p:extLst>
          </p:nvPr>
        </p:nvGraphicFramePr>
        <p:xfrm>
          <a:off x="180473" y="3105225"/>
          <a:ext cx="5735055" cy="1483360"/>
        </p:xfrm>
        <a:graphic>
          <a:graphicData uri="http://schemas.openxmlformats.org/drawingml/2006/table">
            <a:tbl>
              <a:tblPr firstRow="1" bandRow="1">
                <a:tableStyleId>{5C22544A-7EE6-4342-B048-85BDC9FD1C3A}</a:tableStyleId>
              </a:tblPr>
              <a:tblGrid>
                <a:gridCol w="1911685">
                  <a:extLst>
                    <a:ext uri="{9D8B030D-6E8A-4147-A177-3AD203B41FA5}">
                      <a16:colId xmlns:a16="http://schemas.microsoft.com/office/drawing/2014/main" val="2716659946"/>
                    </a:ext>
                  </a:extLst>
                </a:gridCol>
                <a:gridCol w="1911685">
                  <a:extLst>
                    <a:ext uri="{9D8B030D-6E8A-4147-A177-3AD203B41FA5}">
                      <a16:colId xmlns:a16="http://schemas.microsoft.com/office/drawing/2014/main" val="273467689"/>
                    </a:ext>
                  </a:extLst>
                </a:gridCol>
                <a:gridCol w="1911685">
                  <a:extLst>
                    <a:ext uri="{9D8B030D-6E8A-4147-A177-3AD203B41FA5}">
                      <a16:colId xmlns:a16="http://schemas.microsoft.com/office/drawing/2014/main" val="3873008837"/>
                    </a:ext>
                  </a:extLst>
                </a:gridCol>
              </a:tblGrid>
              <a:tr h="370840">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Verdana" panose="020B0604030504040204" pitchFamily="34" charset="0"/>
                        </a:rPr>
                        <a:t> </a:t>
                      </a:r>
                      <a:endParaRPr lang="en-GB" sz="11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3 months ago</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Now</a:t>
                      </a:r>
                      <a:endParaRPr lang="en-GB" sz="11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566026029"/>
                  </a:ext>
                </a:extLst>
              </a:tr>
              <a:tr h="37084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Inflation rate</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1%</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8%</a:t>
                      </a:r>
                      <a:endParaRPr lang="en-GB" sz="11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2022470072"/>
                  </a:ext>
                </a:extLst>
              </a:tr>
              <a:tr h="37084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Unemployment rate</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4%</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4%</a:t>
                      </a:r>
                      <a:endParaRPr lang="en-GB" sz="110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082082388"/>
                  </a:ext>
                </a:extLst>
              </a:tr>
              <a:tr h="370840">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GDP growth rate</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a:effectLst/>
                          <a:latin typeface="Verdana" panose="020B0604030504040204" pitchFamily="34" charset="0"/>
                          <a:ea typeface="Verdana" panose="020B0604030504040204" pitchFamily="34" charset="0"/>
                          <a:cs typeface="Verdana" panose="020B0604030504040204" pitchFamily="34" charset="0"/>
                        </a:rPr>
                        <a:t>4%</a:t>
                      </a:r>
                      <a:endParaRPr lang="en-GB" sz="110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nSpc>
                          <a:spcPct val="107000"/>
                        </a:lnSpc>
                        <a:spcAft>
                          <a:spcPts val="800"/>
                        </a:spcAft>
                      </a:pPr>
                      <a:r>
                        <a:rPr lang="en-GB" sz="1100" dirty="0">
                          <a:effectLst/>
                          <a:latin typeface="Verdana" panose="020B0604030504040204" pitchFamily="34" charset="0"/>
                          <a:ea typeface="Verdana" panose="020B0604030504040204" pitchFamily="34" charset="0"/>
                          <a:cs typeface="Verdana" panose="020B0604030504040204" pitchFamily="34" charset="0"/>
                        </a:rPr>
                        <a:t>3%</a:t>
                      </a:r>
                      <a:endParaRPr lang="en-GB" sz="11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4283586961"/>
                  </a:ext>
                </a:extLst>
              </a:tr>
            </a:tbl>
          </a:graphicData>
        </a:graphic>
      </p:graphicFrame>
    </p:spTree>
    <p:extLst>
      <p:ext uri="{BB962C8B-B14F-4D97-AF65-F5344CB8AC3E}">
        <p14:creationId xmlns:p14="http://schemas.microsoft.com/office/powerpoint/2010/main" val="815200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l-NL" dirty="0" err="1">
                <a:latin typeface="Lucida Sans" panose="020B0602030504020204" pitchFamily="34" charset="0"/>
              </a:rPr>
              <a:t>Discuss</a:t>
            </a:r>
            <a:r>
              <a:rPr lang="nl-NL" dirty="0">
                <a:latin typeface="Lucida Sans" panose="020B0602030504020204" pitchFamily="34" charset="0"/>
              </a:rPr>
              <a:t> in </a:t>
            </a:r>
            <a:r>
              <a:rPr lang="nl-NL" dirty="0" err="1">
                <a:latin typeface="Lucida Sans" panose="020B0602030504020204" pitchFamily="34" charset="0"/>
              </a:rPr>
              <a:t>groups</a:t>
            </a:r>
            <a:r>
              <a:rPr lang="nl-NL" dirty="0">
                <a:latin typeface="Lucida Sans" panose="020B0602030504020204" pitchFamily="34" charset="0"/>
              </a:rPr>
              <a:t> of 2-3</a:t>
            </a:r>
            <a:endParaRPr dirty="0">
              <a:latin typeface="Lucida Sans" panose="020B0602030504020204" pitchFamily="34" charset="0"/>
            </a:endParaRPr>
          </a:p>
        </p:txBody>
      </p:sp>
      <p:sp>
        <p:nvSpPr>
          <p:cNvPr id="97" name="Google Shape;9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GB" dirty="0"/>
              <a:t>What is the most important thing you learned today? </a:t>
            </a:r>
            <a:endParaRPr lang="nl-NL" dirty="0"/>
          </a:p>
          <a:p>
            <a:pPr marL="457200" lvl="0" indent="-342900" algn="l" rtl="0">
              <a:lnSpc>
                <a:spcPct val="90000"/>
              </a:lnSpc>
              <a:spcBef>
                <a:spcPts val="1000"/>
              </a:spcBef>
              <a:spcAft>
                <a:spcPts val="0"/>
              </a:spcAft>
              <a:buSzPts val="1800"/>
              <a:buChar char="•"/>
            </a:pPr>
            <a:endParaRPr lang="nl-NL" dirty="0"/>
          </a:p>
          <a:p>
            <a:pPr marL="457200" lvl="0" indent="-342900" algn="l" rtl="0">
              <a:lnSpc>
                <a:spcPct val="90000"/>
              </a:lnSpc>
              <a:spcBef>
                <a:spcPts val="1000"/>
              </a:spcBef>
              <a:spcAft>
                <a:spcPts val="0"/>
              </a:spcAft>
              <a:buSzPts val="1800"/>
              <a:buChar char="•"/>
            </a:pPr>
            <a:r>
              <a:rPr lang="nl-NL" dirty="0" err="1"/>
              <a:t>What</a:t>
            </a:r>
            <a:r>
              <a:rPr lang="nl-NL" dirty="0"/>
              <a:t> was </a:t>
            </a:r>
            <a:r>
              <a:rPr lang="nl-NL" dirty="0" err="1"/>
              <a:t>surprising</a:t>
            </a:r>
            <a:r>
              <a:rPr lang="nl-NL" dirty="0"/>
              <a:t> or </a:t>
            </a:r>
            <a:r>
              <a:rPr lang="nl-NL" dirty="0" err="1"/>
              <a:t>interesting</a:t>
            </a:r>
            <a:r>
              <a:rPr lang="nl-NL" dirty="0"/>
              <a:t> </a:t>
            </a:r>
            <a:r>
              <a:rPr lang="nl-NL" dirty="0" err="1"/>
              <a:t>to</a:t>
            </a:r>
            <a:r>
              <a:rPr lang="nl-NL" dirty="0"/>
              <a:t> </a:t>
            </a:r>
            <a:r>
              <a:rPr lang="nl-NL" dirty="0" err="1"/>
              <a:t>learn</a:t>
            </a:r>
            <a:r>
              <a:rPr lang="nl-NL" dirty="0"/>
              <a:t> </a:t>
            </a:r>
            <a:r>
              <a:rPr lang="nl-NL" dirty="0" err="1"/>
              <a:t>about</a:t>
            </a:r>
            <a:r>
              <a:rPr lang="nl-NL" dirty="0"/>
              <a:t> </a:t>
            </a:r>
            <a:r>
              <a:rPr lang="nl-NL" dirty="0" err="1"/>
              <a:t>central</a:t>
            </a:r>
            <a:r>
              <a:rPr lang="nl-NL" dirty="0"/>
              <a:t> banking?</a:t>
            </a:r>
          </a:p>
          <a:p>
            <a:pPr marL="457200" lvl="0" indent="-342900" algn="l" rtl="0">
              <a:lnSpc>
                <a:spcPct val="90000"/>
              </a:lnSpc>
              <a:spcBef>
                <a:spcPts val="1000"/>
              </a:spcBef>
              <a:spcAft>
                <a:spcPts val="0"/>
              </a:spcAft>
              <a:buSzPts val="1800"/>
              <a:buChar char="•"/>
            </a:pPr>
            <a:endParaRPr lang="nl-NL" dirty="0"/>
          </a:p>
          <a:p>
            <a:pPr marL="457200" lvl="0" indent="-342900" algn="l" rtl="0">
              <a:lnSpc>
                <a:spcPct val="90000"/>
              </a:lnSpc>
              <a:spcBef>
                <a:spcPts val="1000"/>
              </a:spcBef>
              <a:spcAft>
                <a:spcPts val="0"/>
              </a:spcAft>
              <a:buSzPts val="1800"/>
              <a:buChar char="•"/>
            </a:pPr>
            <a:r>
              <a:rPr lang="nl-NL" dirty="0"/>
              <a:t>How does </a:t>
            </a:r>
            <a:r>
              <a:rPr lang="nl-NL" dirty="0" err="1"/>
              <a:t>what</a:t>
            </a:r>
            <a:r>
              <a:rPr lang="nl-NL" dirty="0"/>
              <a:t> </a:t>
            </a:r>
            <a:r>
              <a:rPr lang="nl-NL" dirty="0" err="1"/>
              <a:t>you</a:t>
            </a:r>
            <a:r>
              <a:rPr lang="nl-NL" dirty="0"/>
              <a:t> have </a:t>
            </a:r>
            <a:r>
              <a:rPr lang="nl-NL" dirty="0" err="1"/>
              <a:t>learned</a:t>
            </a:r>
            <a:r>
              <a:rPr lang="nl-NL" dirty="0"/>
              <a:t> </a:t>
            </a:r>
            <a:r>
              <a:rPr lang="nl-NL" dirty="0" err="1"/>
              <a:t>today</a:t>
            </a:r>
            <a:r>
              <a:rPr lang="nl-NL" dirty="0"/>
              <a:t> </a:t>
            </a:r>
            <a:r>
              <a:rPr lang="nl-NL" dirty="0" err="1"/>
              <a:t>relate</a:t>
            </a:r>
            <a:r>
              <a:rPr lang="nl-NL" dirty="0"/>
              <a:t> </a:t>
            </a:r>
            <a:r>
              <a:rPr lang="nl-NL" dirty="0" err="1"/>
              <a:t>to</a:t>
            </a:r>
            <a:r>
              <a:rPr lang="nl-NL" dirty="0"/>
              <a:t> </a:t>
            </a:r>
            <a:r>
              <a:rPr lang="nl-NL" dirty="0" err="1"/>
              <a:t>what</a:t>
            </a:r>
            <a:r>
              <a:rPr lang="nl-NL" dirty="0"/>
              <a:t> </a:t>
            </a:r>
            <a:r>
              <a:rPr lang="nl-NL" dirty="0" err="1"/>
              <a:t>you</a:t>
            </a:r>
            <a:r>
              <a:rPr lang="nl-NL" dirty="0"/>
              <a:t> </a:t>
            </a:r>
            <a:r>
              <a:rPr lang="nl-NL" dirty="0" err="1"/>
              <a:t>already</a:t>
            </a:r>
            <a:r>
              <a:rPr lang="nl-NL" dirty="0"/>
              <a:t> </a:t>
            </a:r>
            <a:r>
              <a:rPr lang="nl-NL" dirty="0" err="1"/>
              <a:t>knew</a:t>
            </a:r>
            <a:r>
              <a:rPr lang="nl-NL" dirty="0"/>
              <a:t> </a:t>
            </a:r>
            <a:r>
              <a:rPr lang="nl-NL" dirty="0" err="1"/>
              <a:t>about</a:t>
            </a:r>
            <a:r>
              <a:rPr lang="nl-NL" dirty="0"/>
              <a:t> </a:t>
            </a:r>
            <a:r>
              <a:rPr lang="nl-NL" dirty="0" err="1"/>
              <a:t>central</a:t>
            </a:r>
            <a:r>
              <a:rPr lang="nl-NL" dirty="0"/>
              <a:t> banking?</a:t>
            </a:r>
          </a:p>
        </p:txBody>
      </p:sp>
    </p:spTree>
    <p:extLst>
      <p:ext uri="{BB962C8B-B14F-4D97-AF65-F5344CB8AC3E}">
        <p14:creationId xmlns:p14="http://schemas.microsoft.com/office/powerpoint/2010/main" val="374156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838200" y="365125"/>
            <a:ext cx="961969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a:latin typeface="+mj-lt"/>
              </a:rPr>
              <a:t>Types of </a:t>
            </a:r>
            <a:r>
              <a:rPr lang="nl-NL" dirty="0" err="1">
                <a:latin typeface="+mj-lt"/>
              </a:rPr>
              <a:t>central</a:t>
            </a:r>
            <a:r>
              <a:rPr lang="nl-NL" dirty="0">
                <a:latin typeface="+mj-lt"/>
              </a:rPr>
              <a:t> bank </a:t>
            </a:r>
            <a:r>
              <a:rPr lang="nl-NL" dirty="0" err="1">
                <a:latin typeface="+mj-lt"/>
              </a:rPr>
              <a:t>policies</a:t>
            </a:r>
            <a:endParaRPr dirty="0">
              <a:latin typeface="+mj-lt"/>
            </a:endParaRPr>
          </a:p>
        </p:txBody>
      </p:sp>
      <p:sp>
        <p:nvSpPr>
          <p:cNvPr id="109" name="Google Shape;109;p2"/>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20000"/>
              </a:lnSpc>
              <a:spcBef>
                <a:spcPts val="0"/>
              </a:spcBef>
              <a:spcAft>
                <a:spcPts val="0"/>
              </a:spcAft>
              <a:buClr>
                <a:schemeClr val="dk1"/>
              </a:buClr>
              <a:buSzPct val="100000"/>
              <a:buChar char="•"/>
            </a:pPr>
            <a:r>
              <a:rPr lang="nl-NL" b="1" dirty="0" err="1"/>
              <a:t>Conventional</a:t>
            </a:r>
            <a:r>
              <a:rPr lang="nl-NL" b="1" dirty="0"/>
              <a:t> </a:t>
            </a:r>
            <a:r>
              <a:rPr lang="nl-NL" b="1" dirty="0" err="1"/>
              <a:t>monetary</a:t>
            </a:r>
            <a:r>
              <a:rPr lang="nl-NL" b="1" dirty="0"/>
              <a:t> policy</a:t>
            </a:r>
            <a:r>
              <a:rPr lang="nl-NL" dirty="0"/>
              <a:t>: </a:t>
            </a:r>
            <a:br>
              <a:rPr lang="nl-NL" dirty="0"/>
            </a:br>
            <a:r>
              <a:rPr lang="nl-NL" dirty="0"/>
              <a:t>Setting a target </a:t>
            </a:r>
            <a:r>
              <a:rPr lang="nl-NL" dirty="0" err="1"/>
              <a:t>for</a:t>
            </a:r>
            <a:r>
              <a:rPr lang="nl-NL" dirty="0"/>
              <a:t> </a:t>
            </a:r>
            <a:r>
              <a:rPr lang="nl-NL" dirty="0" err="1"/>
              <a:t>the</a:t>
            </a:r>
            <a:r>
              <a:rPr lang="nl-NL" dirty="0"/>
              <a:t> </a:t>
            </a:r>
            <a:r>
              <a:rPr lang="nl-NL" dirty="0" err="1"/>
              <a:t>overnight</a:t>
            </a:r>
            <a:r>
              <a:rPr lang="nl-NL" dirty="0"/>
              <a:t> interest </a:t>
            </a:r>
            <a:r>
              <a:rPr lang="nl-NL" dirty="0" err="1"/>
              <a:t>rate</a:t>
            </a:r>
            <a:r>
              <a:rPr lang="nl-NL" dirty="0"/>
              <a:t> </a:t>
            </a:r>
            <a:r>
              <a:rPr lang="nl-NL" dirty="0" err="1"/>
              <a:t>to</a:t>
            </a:r>
            <a:r>
              <a:rPr lang="nl-NL" dirty="0"/>
              <a:t> </a:t>
            </a:r>
            <a:r>
              <a:rPr lang="nl-NL" dirty="0" err="1"/>
              <a:t>pursue</a:t>
            </a:r>
            <a:r>
              <a:rPr lang="nl-NL" dirty="0"/>
              <a:t> </a:t>
            </a:r>
            <a:r>
              <a:rPr lang="nl-NL" dirty="0" err="1"/>
              <a:t>economic</a:t>
            </a:r>
            <a:r>
              <a:rPr lang="nl-NL" dirty="0"/>
              <a:t> </a:t>
            </a:r>
            <a:r>
              <a:rPr lang="nl-NL" dirty="0" err="1"/>
              <a:t>objectives</a:t>
            </a:r>
            <a:endParaRPr dirty="0"/>
          </a:p>
          <a:p>
            <a:pPr marL="228600" lvl="0" indent="-228600" algn="l" rtl="0">
              <a:lnSpc>
                <a:spcPct val="120000"/>
              </a:lnSpc>
              <a:spcBef>
                <a:spcPts val="1000"/>
              </a:spcBef>
              <a:spcAft>
                <a:spcPts val="0"/>
              </a:spcAft>
              <a:buClr>
                <a:schemeClr val="dk1"/>
              </a:buClr>
              <a:buSzPct val="100000"/>
              <a:buChar char="•"/>
            </a:pPr>
            <a:r>
              <a:rPr lang="nl-NL" b="1" dirty="0" err="1"/>
              <a:t>Unconventional</a:t>
            </a:r>
            <a:r>
              <a:rPr lang="nl-NL" b="1" dirty="0"/>
              <a:t> </a:t>
            </a:r>
            <a:r>
              <a:rPr lang="nl-NL" b="1" dirty="0" err="1"/>
              <a:t>monetary</a:t>
            </a:r>
            <a:r>
              <a:rPr lang="nl-NL" b="1" dirty="0"/>
              <a:t> policy</a:t>
            </a:r>
            <a:r>
              <a:rPr lang="nl-NL" dirty="0"/>
              <a:t>: </a:t>
            </a:r>
            <a:br>
              <a:rPr lang="nl-NL" dirty="0"/>
            </a:br>
            <a:r>
              <a:rPr lang="nl-NL" dirty="0" err="1"/>
              <a:t>When</a:t>
            </a:r>
            <a:r>
              <a:rPr lang="nl-NL" dirty="0"/>
              <a:t> </a:t>
            </a:r>
            <a:r>
              <a:rPr lang="nl-NL" dirty="0" err="1"/>
              <a:t>conventional</a:t>
            </a:r>
            <a:r>
              <a:rPr lang="nl-NL" dirty="0"/>
              <a:t> </a:t>
            </a:r>
            <a:r>
              <a:rPr lang="nl-NL" dirty="0" err="1"/>
              <a:t>monetary</a:t>
            </a:r>
            <a:r>
              <a:rPr lang="nl-NL" dirty="0"/>
              <a:t> policy is </a:t>
            </a:r>
            <a:r>
              <a:rPr lang="nl-NL" dirty="0" err="1"/>
              <a:t>not</a:t>
            </a:r>
            <a:r>
              <a:rPr lang="nl-NL" dirty="0"/>
              <a:t> </a:t>
            </a:r>
            <a:r>
              <a:rPr lang="nl-NL" dirty="0" err="1"/>
              <a:t>sufficient</a:t>
            </a:r>
            <a:r>
              <a:rPr lang="nl-NL" dirty="0"/>
              <a:t> </a:t>
            </a:r>
            <a:r>
              <a:rPr lang="nl-NL" dirty="0" err="1"/>
              <a:t>due</a:t>
            </a:r>
            <a:r>
              <a:rPr lang="nl-NL" dirty="0"/>
              <a:t> </a:t>
            </a:r>
            <a:r>
              <a:rPr lang="nl-NL" dirty="0" err="1"/>
              <a:t>to</a:t>
            </a:r>
            <a:r>
              <a:rPr lang="nl-NL" dirty="0"/>
              <a:t> </a:t>
            </a:r>
            <a:r>
              <a:rPr lang="nl-NL" dirty="0" err="1"/>
              <a:t>the</a:t>
            </a:r>
            <a:r>
              <a:rPr lang="nl-NL" dirty="0"/>
              <a:t> zero </a:t>
            </a:r>
            <a:r>
              <a:rPr lang="nl-NL" dirty="0" err="1"/>
              <a:t>lower</a:t>
            </a:r>
            <a:r>
              <a:rPr lang="nl-NL" dirty="0"/>
              <a:t> </a:t>
            </a:r>
            <a:r>
              <a:rPr lang="nl-NL" dirty="0" err="1"/>
              <a:t>bound</a:t>
            </a:r>
            <a:r>
              <a:rPr lang="nl-NL" dirty="0"/>
              <a:t> </a:t>
            </a:r>
            <a:r>
              <a:rPr lang="nl-NL" dirty="0" err="1"/>
              <a:t>and</a:t>
            </a:r>
            <a:r>
              <a:rPr lang="nl-NL" dirty="0"/>
              <a:t> is </a:t>
            </a:r>
            <a:r>
              <a:rPr lang="nl-NL" dirty="0" err="1"/>
              <a:t>characterised</a:t>
            </a:r>
            <a:r>
              <a:rPr lang="nl-NL" dirty="0"/>
              <a:t> </a:t>
            </a:r>
            <a:r>
              <a:rPr lang="nl-NL" dirty="0" err="1"/>
              <a:t>by</a:t>
            </a:r>
            <a:r>
              <a:rPr lang="nl-NL" dirty="0"/>
              <a:t> </a:t>
            </a:r>
            <a:r>
              <a:rPr lang="nl-NL" dirty="0" err="1"/>
              <a:t>instruments</a:t>
            </a:r>
            <a:r>
              <a:rPr lang="nl-NL" dirty="0"/>
              <a:t> </a:t>
            </a:r>
            <a:r>
              <a:rPr lang="nl-NL" dirty="0" err="1"/>
              <a:t>such</a:t>
            </a:r>
            <a:r>
              <a:rPr lang="nl-NL" dirty="0"/>
              <a:t> as </a:t>
            </a:r>
            <a:r>
              <a:rPr lang="nl-NL" dirty="0" err="1"/>
              <a:t>quantitative</a:t>
            </a:r>
            <a:r>
              <a:rPr lang="nl-NL" dirty="0"/>
              <a:t> </a:t>
            </a:r>
            <a:r>
              <a:rPr lang="nl-NL" dirty="0" err="1"/>
              <a:t>easing</a:t>
            </a:r>
            <a:r>
              <a:rPr lang="nl-NL" dirty="0"/>
              <a:t> asset </a:t>
            </a:r>
            <a:r>
              <a:rPr lang="nl-NL" dirty="0" err="1"/>
              <a:t>purchase</a:t>
            </a:r>
            <a:r>
              <a:rPr lang="nl-NL" dirty="0"/>
              <a:t> </a:t>
            </a:r>
            <a:r>
              <a:rPr lang="nl-NL" dirty="0" err="1"/>
              <a:t>programmes</a:t>
            </a:r>
            <a:endParaRPr dirty="0"/>
          </a:p>
          <a:p>
            <a:pPr marL="228600" lvl="0" indent="-228600" algn="l" rtl="0">
              <a:lnSpc>
                <a:spcPct val="120000"/>
              </a:lnSpc>
              <a:spcBef>
                <a:spcPts val="1000"/>
              </a:spcBef>
              <a:spcAft>
                <a:spcPts val="0"/>
              </a:spcAft>
              <a:buClr>
                <a:schemeClr val="dk1"/>
              </a:buClr>
              <a:buSzPct val="100000"/>
              <a:buChar char="•"/>
            </a:pPr>
            <a:r>
              <a:rPr lang="nl-NL" b="1" dirty="0" err="1"/>
              <a:t>Lender</a:t>
            </a:r>
            <a:r>
              <a:rPr lang="nl-NL" b="1" dirty="0"/>
              <a:t> of last resort </a:t>
            </a:r>
            <a:r>
              <a:rPr lang="nl-NL" b="1" dirty="0" err="1"/>
              <a:t>policies</a:t>
            </a:r>
            <a:r>
              <a:rPr lang="nl-NL" dirty="0"/>
              <a:t>: </a:t>
            </a:r>
            <a:br>
              <a:rPr lang="nl-NL" dirty="0"/>
            </a:br>
            <a:r>
              <a:rPr lang="nl-NL" dirty="0" err="1"/>
              <a:t>Providing</a:t>
            </a:r>
            <a:r>
              <a:rPr lang="nl-NL" dirty="0"/>
              <a:t> </a:t>
            </a:r>
            <a:r>
              <a:rPr lang="nl-NL" dirty="0" err="1"/>
              <a:t>liquidity</a:t>
            </a:r>
            <a:r>
              <a:rPr lang="nl-NL" dirty="0"/>
              <a:t> </a:t>
            </a:r>
            <a:r>
              <a:rPr lang="nl-NL" dirty="0" err="1"/>
              <a:t>to</a:t>
            </a:r>
            <a:r>
              <a:rPr lang="nl-NL" dirty="0"/>
              <a:t> financial </a:t>
            </a:r>
            <a:r>
              <a:rPr lang="nl-NL" dirty="0" err="1"/>
              <a:t>institutions</a:t>
            </a:r>
            <a:r>
              <a:rPr lang="nl-NL" dirty="0"/>
              <a:t> and </a:t>
            </a:r>
            <a:r>
              <a:rPr lang="nl-NL" dirty="0" err="1"/>
              <a:t>markets</a:t>
            </a:r>
            <a:r>
              <a:rPr lang="nl-NL" dirty="0"/>
              <a:t> </a:t>
            </a:r>
            <a:r>
              <a:rPr lang="nl-NL" dirty="0" err="1"/>
              <a:t>when</a:t>
            </a:r>
            <a:r>
              <a:rPr lang="nl-NL" dirty="0"/>
              <a:t> </a:t>
            </a:r>
            <a:r>
              <a:rPr lang="nl-NL" dirty="0" err="1"/>
              <a:t>they</a:t>
            </a:r>
            <a:r>
              <a:rPr lang="nl-NL" dirty="0"/>
              <a:t> </a:t>
            </a:r>
            <a:r>
              <a:rPr lang="nl-NL" dirty="0" err="1"/>
              <a:t>otherwise</a:t>
            </a:r>
            <a:r>
              <a:rPr lang="nl-NL" dirty="0"/>
              <a:t> are </a:t>
            </a:r>
            <a:r>
              <a:rPr lang="nl-NL" dirty="0" err="1"/>
              <a:t>unable</a:t>
            </a:r>
            <a:r>
              <a:rPr lang="nl-NL" dirty="0"/>
              <a:t> </a:t>
            </a:r>
            <a:r>
              <a:rPr lang="nl-NL" dirty="0" err="1"/>
              <a:t>to</a:t>
            </a:r>
            <a:r>
              <a:rPr lang="nl-NL" dirty="0"/>
              <a:t> meet </a:t>
            </a:r>
            <a:r>
              <a:rPr lang="nl-NL" dirty="0" err="1"/>
              <a:t>their</a:t>
            </a:r>
            <a:r>
              <a:rPr lang="nl-NL" dirty="0"/>
              <a:t> </a:t>
            </a:r>
            <a:r>
              <a:rPr lang="nl-NL" dirty="0" err="1"/>
              <a:t>obligations</a:t>
            </a:r>
            <a:r>
              <a:rPr lang="nl-NL" dirty="0"/>
              <a:t> and </a:t>
            </a:r>
            <a:r>
              <a:rPr lang="nl-NL" dirty="0" err="1"/>
              <a:t>can</a:t>
            </a:r>
            <a:r>
              <a:rPr lang="nl-NL" dirty="0"/>
              <a:t> </a:t>
            </a:r>
            <a:r>
              <a:rPr lang="nl-NL" dirty="0" err="1"/>
              <a:t>cause</a:t>
            </a:r>
            <a:r>
              <a:rPr lang="nl-NL" dirty="0"/>
              <a:t> financial </a:t>
            </a:r>
            <a:r>
              <a:rPr lang="nl-NL" dirty="0" err="1"/>
              <a:t>instability</a:t>
            </a:r>
            <a:endParaRPr lang="nl-NL" dirty="0"/>
          </a:p>
        </p:txBody>
      </p:sp>
      <p:graphicFrame>
        <p:nvGraphicFramePr>
          <p:cNvPr id="6" name="Content Placeholder 3">
            <a:extLst>
              <a:ext uri="{FF2B5EF4-FFF2-40B4-BE49-F238E27FC236}">
                <a16:creationId xmlns:a16="http://schemas.microsoft.com/office/drawing/2014/main" id="{23806986-81BD-47FE-9F9B-C3686E5B7031}"/>
              </a:ext>
            </a:extLst>
          </p:cNvPr>
          <p:cNvGraphicFramePr>
            <a:graphicFrameLocks/>
          </p:cNvGraphicFramePr>
          <p:nvPr>
            <p:extLst>
              <p:ext uri="{D42A27DB-BD31-4B8C-83A1-F6EECF244321}">
                <p14:modId xmlns:p14="http://schemas.microsoft.com/office/powerpoint/2010/main" val="3601418328"/>
              </p:ext>
            </p:extLst>
          </p:nvPr>
        </p:nvGraphicFramePr>
        <p:xfrm>
          <a:off x="6741695" y="1825625"/>
          <a:ext cx="500112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34"/>
          <p:cNvSpPr txBox="1">
            <a:spLocks noGrp="1"/>
          </p:cNvSpPr>
          <p:nvPr>
            <p:ph type="title"/>
          </p:nvPr>
        </p:nvSpPr>
        <p:spPr>
          <a:xfrm>
            <a:off x="838200" y="18255"/>
            <a:ext cx="97706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dirty="0">
                <a:latin typeface="+mj-lt"/>
              </a:rPr>
              <a:t>Central bank policy </a:t>
            </a:r>
            <a:r>
              <a:rPr lang="nl-NL" dirty="0" err="1">
                <a:latin typeface="+mj-lt"/>
              </a:rPr>
              <a:t>instruments</a:t>
            </a:r>
            <a:endParaRPr dirty="0">
              <a:latin typeface="+mj-lt"/>
            </a:endParaRPr>
          </a:p>
        </p:txBody>
      </p:sp>
      <p:sp>
        <p:nvSpPr>
          <p:cNvPr id="117" name="Google Shape;117;p34"/>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fontScale="47500" lnSpcReduction="20000"/>
          </a:bodyPr>
          <a:lstStyle/>
          <a:p>
            <a:pPr marL="514350" lvl="0" indent="-514350" algn="l" rtl="0">
              <a:lnSpc>
                <a:spcPct val="120000"/>
              </a:lnSpc>
              <a:spcBef>
                <a:spcPts val="0"/>
              </a:spcBef>
              <a:spcAft>
                <a:spcPts val="0"/>
              </a:spcAft>
              <a:buClr>
                <a:schemeClr val="dk1"/>
              </a:buClr>
              <a:buSzPct val="100000"/>
              <a:buFont typeface="Arial"/>
              <a:buAutoNum type="arabicPeriod"/>
            </a:pPr>
            <a:r>
              <a:rPr lang="nl-NL" dirty="0"/>
              <a:t>Control of </a:t>
            </a:r>
            <a:r>
              <a:rPr lang="nl-NL" b="1" dirty="0"/>
              <a:t>short-term interest </a:t>
            </a:r>
            <a:r>
              <a:rPr lang="nl-NL" b="1" dirty="0" err="1"/>
              <a:t>rate</a:t>
            </a:r>
            <a:r>
              <a:rPr lang="nl-NL" b="1" dirty="0"/>
              <a:t> </a:t>
            </a:r>
            <a:r>
              <a:rPr lang="nl-NL" dirty="0" err="1"/>
              <a:t>to</a:t>
            </a:r>
            <a:r>
              <a:rPr lang="nl-NL" dirty="0"/>
              <a:t> </a:t>
            </a:r>
            <a:r>
              <a:rPr lang="nl-NL" dirty="0" err="1"/>
              <a:t>influence</a:t>
            </a:r>
            <a:r>
              <a:rPr lang="nl-NL" dirty="0"/>
              <a:t> </a:t>
            </a:r>
            <a:r>
              <a:rPr lang="nl-NL" dirty="0" err="1"/>
              <a:t>growth</a:t>
            </a:r>
            <a:r>
              <a:rPr lang="nl-NL" dirty="0"/>
              <a:t>, </a:t>
            </a:r>
            <a:r>
              <a:rPr lang="nl-NL" dirty="0" err="1"/>
              <a:t>inflation</a:t>
            </a:r>
            <a:r>
              <a:rPr lang="nl-NL" dirty="0"/>
              <a:t> </a:t>
            </a:r>
            <a:r>
              <a:rPr lang="nl-NL" dirty="0" err="1"/>
              <a:t>and</a:t>
            </a:r>
            <a:r>
              <a:rPr lang="nl-NL" dirty="0"/>
              <a:t> </a:t>
            </a:r>
            <a:r>
              <a:rPr lang="nl-NL" dirty="0" err="1"/>
              <a:t>employment</a:t>
            </a:r>
            <a:r>
              <a:rPr lang="nl-NL" dirty="0"/>
              <a:t>. </a:t>
            </a:r>
            <a:r>
              <a:rPr lang="nl-NL" dirty="0" err="1"/>
              <a:t>Negative</a:t>
            </a:r>
            <a:r>
              <a:rPr lang="nl-NL" dirty="0"/>
              <a:t> interest </a:t>
            </a:r>
            <a:r>
              <a:rPr lang="nl-NL" dirty="0" err="1"/>
              <a:t>rate</a:t>
            </a:r>
            <a:r>
              <a:rPr lang="nl-NL" dirty="0"/>
              <a:t> </a:t>
            </a:r>
            <a:r>
              <a:rPr lang="nl-NL" dirty="0" err="1"/>
              <a:t>policies</a:t>
            </a:r>
            <a:r>
              <a:rPr lang="nl-NL" dirty="0"/>
              <a:t> are </a:t>
            </a:r>
            <a:r>
              <a:rPr lang="nl-NL" dirty="0" err="1"/>
              <a:t>considered</a:t>
            </a:r>
            <a:r>
              <a:rPr lang="nl-NL" dirty="0"/>
              <a:t> </a:t>
            </a:r>
            <a:r>
              <a:rPr lang="nl-NL" dirty="0" err="1"/>
              <a:t>unconventional</a:t>
            </a:r>
            <a:r>
              <a:rPr lang="nl-NL" dirty="0"/>
              <a:t> </a:t>
            </a:r>
            <a:r>
              <a:rPr lang="nl-NL" dirty="0" err="1"/>
              <a:t>and</a:t>
            </a:r>
            <a:r>
              <a:rPr lang="nl-NL" dirty="0"/>
              <a:t> more </a:t>
            </a:r>
            <a:r>
              <a:rPr lang="nl-NL" dirty="0" err="1"/>
              <a:t>controversial</a:t>
            </a:r>
            <a:r>
              <a:rPr lang="nl-NL" dirty="0"/>
              <a:t>.</a:t>
            </a:r>
            <a:endParaRPr dirty="0"/>
          </a:p>
          <a:p>
            <a:pPr marL="514350" lvl="0" indent="-514350" algn="l" rtl="0">
              <a:lnSpc>
                <a:spcPct val="120000"/>
              </a:lnSpc>
              <a:spcBef>
                <a:spcPts val="1000"/>
              </a:spcBef>
              <a:spcAft>
                <a:spcPts val="0"/>
              </a:spcAft>
              <a:buClr>
                <a:schemeClr val="dk1"/>
              </a:buClr>
              <a:buSzPct val="100000"/>
              <a:buFont typeface="Arial"/>
              <a:buAutoNum type="arabicPeriod"/>
            </a:pPr>
            <a:r>
              <a:rPr lang="nl-NL" dirty="0"/>
              <a:t>In </a:t>
            </a:r>
            <a:r>
              <a:rPr lang="en-GB" b="1" dirty="0"/>
              <a:t>quantitative easing </a:t>
            </a:r>
            <a:r>
              <a:rPr lang="en-GB" dirty="0"/>
              <a:t>(QE) types of asset purchase programs </a:t>
            </a:r>
            <a:r>
              <a:rPr lang="nl-NL" dirty="0" err="1"/>
              <a:t>central</a:t>
            </a:r>
            <a:r>
              <a:rPr lang="nl-NL" dirty="0"/>
              <a:t> </a:t>
            </a:r>
            <a:r>
              <a:rPr lang="nl-NL" dirty="0" err="1"/>
              <a:t>banks</a:t>
            </a:r>
            <a:r>
              <a:rPr lang="nl-NL" dirty="0"/>
              <a:t> </a:t>
            </a:r>
            <a:r>
              <a:rPr lang="nl-NL" dirty="0" err="1"/>
              <a:t>buy</a:t>
            </a:r>
            <a:r>
              <a:rPr lang="nl-NL" dirty="0"/>
              <a:t> </a:t>
            </a:r>
            <a:r>
              <a:rPr lang="nl-NL" dirty="0" err="1"/>
              <a:t>bonds</a:t>
            </a:r>
            <a:r>
              <a:rPr lang="nl-NL" dirty="0"/>
              <a:t> </a:t>
            </a:r>
            <a:r>
              <a:rPr lang="nl-NL" dirty="0" err="1"/>
              <a:t>from</a:t>
            </a:r>
            <a:r>
              <a:rPr lang="nl-NL" dirty="0"/>
              <a:t> financial actors </a:t>
            </a:r>
            <a:r>
              <a:rPr lang="nl-NL" dirty="0" err="1"/>
              <a:t>and</a:t>
            </a:r>
            <a:r>
              <a:rPr lang="nl-NL" dirty="0"/>
              <a:t> private </a:t>
            </a:r>
            <a:r>
              <a:rPr lang="nl-NL" dirty="0" err="1"/>
              <a:t>investors</a:t>
            </a:r>
            <a:r>
              <a:rPr lang="nl-NL" dirty="0"/>
              <a:t> in </a:t>
            </a:r>
            <a:r>
              <a:rPr lang="nl-NL" dirty="0" err="1"/>
              <a:t>secondary</a:t>
            </a:r>
            <a:r>
              <a:rPr lang="nl-NL" dirty="0"/>
              <a:t> </a:t>
            </a:r>
            <a:r>
              <a:rPr lang="nl-NL" dirty="0" err="1"/>
              <a:t>markets</a:t>
            </a:r>
            <a:r>
              <a:rPr lang="nl-NL" dirty="0"/>
              <a:t>. </a:t>
            </a:r>
            <a:endParaRPr dirty="0"/>
          </a:p>
          <a:p>
            <a:pPr marL="514350" lvl="0" indent="-514350" algn="l" rtl="0">
              <a:lnSpc>
                <a:spcPct val="120000"/>
              </a:lnSpc>
              <a:spcBef>
                <a:spcPts val="1000"/>
              </a:spcBef>
              <a:spcAft>
                <a:spcPts val="0"/>
              </a:spcAft>
              <a:buClr>
                <a:schemeClr val="dk1"/>
              </a:buClr>
              <a:buSzPct val="100000"/>
              <a:buFont typeface="Arial"/>
              <a:buAutoNum type="arabicPeriod"/>
            </a:pPr>
            <a:r>
              <a:rPr lang="nl-NL" dirty="0" err="1"/>
              <a:t>With</a:t>
            </a:r>
            <a:r>
              <a:rPr lang="nl-NL" dirty="0"/>
              <a:t> </a:t>
            </a:r>
            <a:r>
              <a:rPr lang="nl-NL" b="1" dirty="0" err="1"/>
              <a:t>emergency</a:t>
            </a:r>
            <a:r>
              <a:rPr lang="nl-NL" b="1" dirty="0"/>
              <a:t> </a:t>
            </a:r>
            <a:r>
              <a:rPr lang="nl-NL" b="1" dirty="0" err="1"/>
              <a:t>liquidity</a:t>
            </a:r>
            <a:r>
              <a:rPr lang="nl-NL" b="1" dirty="0"/>
              <a:t> assistance </a:t>
            </a:r>
            <a:r>
              <a:rPr lang="nl-NL" dirty="0"/>
              <a:t>(ELA) </a:t>
            </a:r>
            <a:r>
              <a:rPr lang="nl-NL" dirty="0" err="1"/>
              <a:t>central</a:t>
            </a:r>
            <a:r>
              <a:rPr lang="nl-NL" dirty="0"/>
              <a:t> </a:t>
            </a:r>
            <a:r>
              <a:rPr lang="nl-NL" dirty="0" err="1"/>
              <a:t>banks</a:t>
            </a:r>
            <a:r>
              <a:rPr lang="nl-NL" dirty="0"/>
              <a:t> support commercial </a:t>
            </a:r>
            <a:r>
              <a:rPr lang="nl-NL" dirty="0" err="1"/>
              <a:t>banks</a:t>
            </a:r>
            <a:r>
              <a:rPr lang="nl-NL" dirty="0"/>
              <a:t> </a:t>
            </a:r>
            <a:r>
              <a:rPr lang="nl-NL" dirty="0" err="1"/>
              <a:t>by</a:t>
            </a:r>
            <a:r>
              <a:rPr lang="nl-NL" dirty="0"/>
              <a:t> </a:t>
            </a:r>
            <a:r>
              <a:rPr lang="nl-NL" dirty="0" err="1"/>
              <a:t>lending</a:t>
            </a:r>
            <a:r>
              <a:rPr lang="nl-NL" dirty="0"/>
              <a:t> </a:t>
            </a:r>
            <a:r>
              <a:rPr lang="nl-NL" dirty="0" err="1"/>
              <a:t>freely</a:t>
            </a:r>
            <a:r>
              <a:rPr lang="nl-NL" dirty="0"/>
              <a:t> </a:t>
            </a:r>
            <a:r>
              <a:rPr lang="nl-NL" dirty="0" err="1"/>
              <a:t>against</a:t>
            </a:r>
            <a:r>
              <a:rPr lang="nl-NL" dirty="0"/>
              <a:t> </a:t>
            </a:r>
            <a:r>
              <a:rPr lang="nl-NL" dirty="0" err="1"/>
              <a:t>good</a:t>
            </a:r>
            <a:r>
              <a:rPr lang="nl-NL" dirty="0"/>
              <a:t> </a:t>
            </a:r>
            <a:r>
              <a:rPr lang="nl-NL" dirty="0" err="1"/>
              <a:t>collateral</a:t>
            </a:r>
            <a:r>
              <a:rPr lang="nl-NL" dirty="0"/>
              <a:t> </a:t>
            </a:r>
            <a:r>
              <a:rPr lang="nl-NL" dirty="0" err="1"/>
              <a:t>to</a:t>
            </a:r>
            <a:r>
              <a:rPr lang="nl-NL" dirty="0"/>
              <a:t> solvent </a:t>
            </a:r>
            <a:r>
              <a:rPr lang="nl-NL" dirty="0" err="1"/>
              <a:t>institutions</a:t>
            </a:r>
            <a:r>
              <a:rPr lang="nl-NL" dirty="0"/>
              <a:t> at a penalty </a:t>
            </a:r>
            <a:r>
              <a:rPr lang="nl-NL" dirty="0" err="1"/>
              <a:t>rate</a:t>
            </a:r>
            <a:r>
              <a:rPr lang="nl-NL" dirty="0"/>
              <a:t> </a:t>
            </a:r>
            <a:r>
              <a:rPr lang="nl-NL" dirty="0" err="1"/>
              <a:t>to</a:t>
            </a:r>
            <a:r>
              <a:rPr lang="nl-NL" dirty="0"/>
              <a:t> </a:t>
            </a:r>
            <a:r>
              <a:rPr lang="nl-NL" dirty="0" err="1"/>
              <a:t>prevent</a:t>
            </a:r>
            <a:r>
              <a:rPr lang="nl-NL" dirty="0"/>
              <a:t> financial </a:t>
            </a:r>
            <a:r>
              <a:rPr lang="nl-NL" dirty="0" err="1"/>
              <a:t>instability</a:t>
            </a:r>
            <a:r>
              <a:rPr lang="nl-NL" dirty="0"/>
              <a:t>. </a:t>
            </a:r>
            <a:endParaRPr dirty="0"/>
          </a:p>
          <a:p>
            <a:pPr marL="514350" lvl="0" indent="-514350" algn="l" rtl="0">
              <a:lnSpc>
                <a:spcPct val="120000"/>
              </a:lnSpc>
              <a:spcBef>
                <a:spcPts val="1000"/>
              </a:spcBef>
              <a:spcAft>
                <a:spcPts val="0"/>
              </a:spcAft>
              <a:buClr>
                <a:schemeClr val="dk1"/>
              </a:buClr>
              <a:buSzPct val="100000"/>
              <a:buFont typeface="Arial"/>
              <a:buAutoNum type="arabicPeriod"/>
            </a:pPr>
            <a:r>
              <a:rPr lang="nl-NL" dirty="0" err="1"/>
              <a:t>With</a:t>
            </a:r>
            <a:r>
              <a:rPr lang="nl-NL" dirty="0"/>
              <a:t> </a:t>
            </a:r>
            <a:r>
              <a:rPr lang="nl-NL" b="1" dirty="0" err="1"/>
              <a:t>unconventional</a:t>
            </a:r>
            <a:r>
              <a:rPr lang="nl-NL" b="1" dirty="0"/>
              <a:t> credit operations </a:t>
            </a:r>
            <a:r>
              <a:rPr lang="nl-NL" dirty="0" err="1"/>
              <a:t>central</a:t>
            </a:r>
            <a:r>
              <a:rPr lang="nl-NL" dirty="0"/>
              <a:t> </a:t>
            </a:r>
            <a:r>
              <a:rPr lang="nl-NL" dirty="0" err="1"/>
              <a:t>banks</a:t>
            </a:r>
            <a:r>
              <a:rPr lang="nl-NL" dirty="0"/>
              <a:t> </a:t>
            </a:r>
            <a:r>
              <a:rPr lang="nl-NL" dirty="0" err="1"/>
              <a:t>provide</a:t>
            </a:r>
            <a:r>
              <a:rPr lang="nl-NL" dirty="0"/>
              <a:t> more credit </a:t>
            </a:r>
            <a:r>
              <a:rPr lang="nl-NL" dirty="0" err="1"/>
              <a:t>to</a:t>
            </a:r>
            <a:r>
              <a:rPr lang="nl-NL" dirty="0"/>
              <a:t> commercial </a:t>
            </a:r>
            <a:r>
              <a:rPr lang="nl-NL" dirty="0" err="1"/>
              <a:t>banks</a:t>
            </a:r>
            <a:r>
              <a:rPr lang="nl-NL" dirty="0"/>
              <a:t> </a:t>
            </a:r>
            <a:r>
              <a:rPr lang="nl-NL" dirty="0" err="1"/>
              <a:t>to</a:t>
            </a:r>
            <a:r>
              <a:rPr lang="nl-NL" dirty="0"/>
              <a:t> keep </a:t>
            </a:r>
            <a:r>
              <a:rPr lang="nl-NL" dirty="0" err="1"/>
              <a:t>them</a:t>
            </a:r>
            <a:r>
              <a:rPr lang="nl-NL" dirty="0"/>
              <a:t> </a:t>
            </a:r>
            <a:r>
              <a:rPr lang="nl-NL" dirty="0" err="1"/>
              <a:t>stable</a:t>
            </a:r>
            <a:r>
              <a:rPr lang="nl-NL" dirty="0"/>
              <a:t> </a:t>
            </a:r>
            <a:r>
              <a:rPr lang="nl-NL" dirty="0" err="1"/>
              <a:t>and</a:t>
            </a:r>
            <a:r>
              <a:rPr lang="nl-NL" dirty="0"/>
              <a:t> operating.</a:t>
            </a:r>
            <a:endParaRPr dirty="0"/>
          </a:p>
          <a:p>
            <a:pPr marL="514350" lvl="0" indent="-514350" algn="l" rtl="0">
              <a:lnSpc>
                <a:spcPct val="120000"/>
              </a:lnSpc>
              <a:spcBef>
                <a:spcPts val="1000"/>
              </a:spcBef>
              <a:spcAft>
                <a:spcPts val="0"/>
              </a:spcAft>
              <a:buClr>
                <a:schemeClr val="dk1"/>
              </a:buClr>
              <a:buSzPct val="100000"/>
              <a:buFont typeface="Arial"/>
              <a:buAutoNum type="arabicPeriod"/>
            </a:pPr>
            <a:r>
              <a:rPr lang="nl-NL" dirty="0" err="1"/>
              <a:t>With</a:t>
            </a:r>
            <a:r>
              <a:rPr lang="nl-NL" dirty="0"/>
              <a:t> </a:t>
            </a:r>
            <a:r>
              <a:rPr lang="nl-NL" dirty="0" err="1"/>
              <a:t>their</a:t>
            </a:r>
            <a:r>
              <a:rPr lang="nl-NL" dirty="0"/>
              <a:t> </a:t>
            </a:r>
            <a:r>
              <a:rPr lang="nl-NL" b="1" dirty="0" err="1"/>
              <a:t>collateral</a:t>
            </a:r>
            <a:r>
              <a:rPr lang="nl-NL" b="1" dirty="0"/>
              <a:t> </a:t>
            </a:r>
            <a:r>
              <a:rPr lang="nl-NL" dirty="0" err="1"/>
              <a:t>frameworks</a:t>
            </a:r>
            <a:r>
              <a:rPr lang="nl-NL" dirty="0"/>
              <a:t> </a:t>
            </a:r>
            <a:r>
              <a:rPr lang="nl-NL" dirty="0" err="1"/>
              <a:t>central</a:t>
            </a:r>
            <a:r>
              <a:rPr lang="nl-NL" dirty="0"/>
              <a:t> </a:t>
            </a:r>
            <a:r>
              <a:rPr lang="nl-NL" dirty="0" err="1"/>
              <a:t>banks</a:t>
            </a:r>
            <a:r>
              <a:rPr lang="nl-NL" dirty="0"/>
              <a:t> </a:t>
            </a:r>
            <a:r>
              <a:rPr lang="nl-NL" dirty="0" err="1"/>
              <a:t>decide</a:t>
            </a:r>
            <a:r>
              <a:rPr lang="nl-NL" dirty="0"/>
              <a:t> </a:t>
            </a:r>
            <a:r>
              <a:rPr lang="nl-NL" dirty="0" err="1"/>
              <a:t>which</a:t>
            </a:r>
            <a:r>
              <a:rPr lang="nl-NL" dirty="0"/>
              <a:t> assets </a:t>
            </a:r>
            <a:r>
              <a:rPr lang="nl-NL" dirty="0" err="1"/>
              <a:t>can</a:t>
            </a:r>
            <a:r>
              <a:rPr lang="nl-NL" dirty="0"/>
              <a:t> </a:t>
            </a:r>
            <a:r>
              <a:rPr lang="nl-NL" dirty="0" err="1"/>
              <a:t>underwrite</a:t>
            </a:r>
            <a:r>
              <a:rPr lang="nl-NL" dirty="0"/>
              <a:t> credit </a:t>
            </a:r>
            <a:r>
              <a:rPr lang="nl-NL" dirty="0" err="1"/>
              <a:t>loans</a:t>
            </a:r>
            <a:r>
              <a:rPr lang="nl-NL" dirty="0"/>
              <a:t>.</a:t>
            </a:r>
            <a:endParaRPr dirty="0"/>
          </a:p>
        </p:txBody>
      </p:sp>
      <p:pic>
        <p:nvPicPr>
          <p:cNvPr id="5" name="Picture 4">
            <a:extLst>
              <a:ext uri="{FF2B5EF4-FFF2-40B4-BE49-F238E27FC236}">
                <a16:creationId xmlns:a16="http://schemas.microsoft.com/office/drawing/2014/main" id="{E342D70F-6E8B-44D3-BA1B-3C63A08D12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1305" y="1343818"/>
            <a:ext cx="6190695" cy="4841263"/>
          </a:xfrm>
          <a:prstGeom prst="rect">
            <a:avLst/>
          </a:prstGeom>
          <a:noFill/>
          <a:ln>
            <a:noFill/>
          </a:ln>
        </p:spPr>
      </p:pic>
    </p:spTree>
    <p:extLst>
      <p:ext uri="{BB962C8B-B14F-4D97-AF65-F5344CB8AC3E}">
        <p14:creationId xmlns:p14="http://schemas.microsoft.com/office/powerpoint/2010/main" val="172420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838200" y="365125"/>
            <a:ext cx="825049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nl-NL" sz="3800" dirty="0">
                <a:latin typeface="+mj-lt"/>
              </a:rPr>
              <a:t>The Targets of </a:t>
            </a:r>
            <a:r>
              <a:rPr lang="nl-NL" sz="3800" dirty="0" err="1">
                <a:latin typeface="+mj-lt"/>
              </a:rPr>
              <a:t>Monetary</a:t>
            </a:r>
            <a:r>
              <a:rPr lang="nl-NL" sz="3800" dirty="0">
                <a:latin typeface="+mj-lt"/>
              </a:rPr>
              <a:t> Policy: </a:t>
            </a:r>
            <a:br>
              <a:rPr lang="nl-NL" sz="3800" dirty="0">
                <a:latin typeface="+mj-lt"/>
              </a:rPr>
            </a:br>
            <a:r>
              <a:rPr lang="nl-NL" sz="3800" dirty="0" err="1">
                <a:latin typeface="+mj-lt"/>
              </a:rPr>
              <a:t>What</a:t>
            </a:r>
            <a:r>
              <a:rPr lang="nl-NL" sz="3800" dirty="0">
                <a:latin typeface="+mj-lt"/>
              </a:rPr>
              <a:t> </a:t>
            </a:r>
            <a:r>
              <a:rPr lang="nl-NL" sz="3800" dirty="0" err="1">
                <a:latin typeface="+mj-lt"/>
              </a:rPr>
              <a:t>central</a:t>
            </a:r>
            <a:r>
              <a:rPr lang="nl-NL" sz="3800" dirty="0">
                <a:latin typeface="+mj-lt"/>
              </a:rPr>
              <a:t> </a:t>
            </a:r>
            <a:r>
              <a:rPr lang="nl-NL" sz="3800" dirty="0" err="1">
                <a:latin typeface="+mj-lt"/>
              </a:rPr>
              <a:t>banks</a:t>
            </a:r>
            <a:r>
              <a:rPr lang="nl-NL" sz="3800" dirty="0">
                <a:latin typeface="+mj-lt"/>
              </a:rPr>
              <a:t> </a:t>
            </a:r>
            <a:r>
              <a:rPr lang="nl-NL" sz="3800" dirty="0" err="1">
                <a:latin typeface="+mj-lt"/>
              </a:rPr>
              <a:t>try</a:t>
            </a:r>
            <a:r>
              <a:rPr lang="nl-NL" sz="3800" dirty="0">
                <a:latin typeface="+mj-lt"/>
              </a:rPr>
              <a:t> </a:t>
            </a:r>
            <a:r>
              <a:rPr lang="nl-NL" sz="3800" dirty="0" err="1">
                <a:latin typeface="+mj-lt"/>
              </a:rPr>
              <a:t>to</a:t>
            </a:r>
            <a:r>
              <a:rPr lang="nl-NL" sz="3800" dirty="0">
                <a:latin typeface="+mj-lt"/>
              </a:rPr>
              <a:t> </a:t>
            </a:r>
            <a:r>
              <a:rPr lang="nl-NL" sz="3800" dirty="0" err="1">
                <a:latin typeface="+mj-lt"/>
              </a:rPr>
              <a:t>achieve</a:t>
            </a:r>
            <a:endParaRPr sz="3800" dirty="0">
              <a:latin typeface="+mj-lt"/>
            </a:endParaRPr>
          </a:p>
        </p:txBody>
      </p:sp>
      <p:sp>
        <p:nvSpPr>
          <p:cNvPr id="123" name="Google Shape;1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nl-NL" dirty="0" err="1"/>
              <a:t>Traditionally</a:t>
            </a:r>
            <a:endParaRPr dirty="0"/>
          </a:p>
          <a:p>
            <a:pPr marL="685800" lvl="1" indent="-292100" algn="l" rtl="0">
              <a:lnSpc>
                <a:spcPct val="100000"/>
              </a:lnSpc>
              <a:spcBef>
                <a:spcPts val="0"/>
              </a:spcBef>
              <a:spcAft>
                <a:spcPts val="0"/>
              </a:spcAft>
              <a:buClr>
                <a:schemeClr val="dk1"/>
              </a:buClr>
              <a:buSzPts val="2800"/>
              <a:buChar char="•"/>
            </a:pPr>
            <a:r>
              <a:rPr lang="nl-NL" dirty="0">
                <a:latin typeface="Verdana" panose="020B0604030504040204" pitchFamily="34" charset="0"/>
                <a:ea typeface="Verdana" panose="020B0604030504040204" pitchFamily="34" charset="0"/>
              </a:rPr>
              <a:t>Price </a:t>
            </a:r>
            <a:r>
              <a:rPr lang="nl-NL" dirty="0" err="1">
                <a:latin typeface="Verdana" panose="020B0604030504040204" pitchFamily="34" charset="0"/>
                <a:ea typeface="Verdana" panose="020B0604030504040204" pitchFamily="34" charset="0"/>
              </a:rPr>
              <a:t>stability</a:t>
            </a:r>
            <a:endParaRPr dirty="0">
              <a:latin typeface="Verdana" panose="020B0604030504040204" pitchFamily="34" charset="0"/>
              <a:ea typeface="Verdana" panose="020B0604030504040204" pitchFamily="34" charset="0"/>
            </a:endParaRPr>
          </a:p>
          <a:p>
            <a:pPr marL="685800" lvl="1" indent="-292100" algn="l" rtl="0">
              <a:lnSpc>
                <a:spcPct val="100000"/>
              </a:lnSpc>
              <a:spcBef>
                <a:spcPts val="1000"/>
              </a:spcBef>
              <a:spcAft>
                <a:spcPts val="0"/>
              </a:spcAft>
              <a:buClr>
                <a:schemeClr val="dk1"/>
              </a:buClr>
              <a:buSzPts val="2800"/>
              <a:buChar char="•"/>
            </a:pPr>
            <a:r>
              <a:rPr lang="nl-NL" dirty="0">
                <a:latin typeface="Verdana" panose="020B0604030504040204" pitchFamily="34" charset="0"/>
                <a:ea typeface="Verdana" panose="020B0604030504040204" pitchFamily="34" charset="0"/>
              </a:rPr>
              <a:t>Maximum </a:t>
            </a:r>
            <a:r>
              <a:rPr lang="nl-NL" dirty="0" err="1">
                <a:latin typeface="Verdana" panose="020B0604030504040204" pitchFamily="34" charset="0"/>
                <a:ea typeface="Verdana" panose="020B0604030504040204" pitchFamily="34" charset="0"/>
              </a:rPr>
              <a:t>employment</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and</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economic</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growth</a:t>
            </a:r>
            <a:endParaRPr dirty="0">
              <a:latin typeface="Verdana" panose="020B0604030504040204" pitchFamily="34" charset="0"/>
              <a:ea typeface="Verdana" panose="020B0604030504040204" pitchFamily="34" charset="0"/>
            </a:endParaRPr>
          </a:p>
          <a:p>
            <a:pPr marL="685800" lvl="1" indent="-292100">
              <a:lnSpc>
                <a:spcPct val="100000"/>
              </a:lnSpc>
              <a:spcBef>
                <a:spcPts val="1000"/>
              </a:spcBef>
              <a:buSzPts val="2800"/>
            </a:pPr>
            <a:r>
              <a:rPr lang="nl-NL" dirty="0">
                <a:latin typeface="Verdana" panose="020B0604030504040204" pitchFamily="34" charset="0"/>
                <a:ea typeface="Verdana" panose="020B0604030504040204" pitchFamily="34" charset="0"/>
              </a:rPr>
              <a:t>Financial </a:t>
            </a:r>
            <a:r>
              <a:rPr lang="nl-NL" dirty="0" err="1">
                <a:latin typeface="Verdana" panose="020B0604030504040204" pitchFamily="34" charset="0"/>
                <a:ea typeface="Verdana" panose="020B0604030504040204" pitchFamily="34" charset="0"/>
              </a:rPr>
              <a:t>stability</a:t>
            </a:r>
            <a:endParaRPr lang="en-GB" dirty="0">
              <a:latin typeface="Verdana" panose="020B0604030504040204" pitchFamily="34" charset="0"/>
              <a:ea typeface="Verdana" panose="020B0604030504040204" pitchFamily="34" charset="0"/>
            </a:endParaRPr>
          </a:p>
          <a:p>
            <a:pPr marL="228600" lvl="0" indent="-228600" algn="l" rtl="0">
              <a:lnSpc>
                <a:spcPct val="100000"/>
              </a:lnSpc>
              <a:spcBef>
                <a:spcPts val="1000"/>
              </a:spcBef>
              <a:spcAft>
                <a:spcPts val="0"/>
              </a:spcAft>
              <a:buClr>
                <a:schemeClr val="dk1"/>
              </a:buClr>
              <a:buSzPts val="2800"/>
              <a:buChar char="•"/>
            </a:pPr>
            <a:r>
              <a:rPr lang="en-GB" dirty="0"/>
              <a:t>Recently debated</a:t>
            </a:r>
          </a:p>
          <a:p>
            <a:pPr marL="685800" lvl="1" indent="-292100" algn="l" rtl="0">
              <a:lnSpc>
                <a:spcPct val="100000"/>
              </a:lnSpc>
              <a:spcBef>
                <a:spcPts val="1000"/>
              </a:spcBef>
              <a:spcAft>
                <a:spcPts val="0"/>
              </a:spcAft>
              <a:buClr>
                <a:schemeClr val="dk1"/>
              </a:buClr>
              <a:buSzPts val="2800"/>
              <a:buChar char="•"/>
            </a:pPr>
            <a:r>
              <a:rPr lang="nl-NL" dirty="0" err="1">
                <a:latin typeface="Verdana" panose="020B0604030504040204" pitchFamily="34" charset="0"/>
                <a:ea typeface="Verdana" panose="020B0604030504040204" pitchFamily="34" charset="0"/>
              </a:rPr>
              <a:t>Ecological</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sustainability</a:t>
            </a:r>
            <a:endParaRPr dirty="0">
              <a:latin typeface="Verdana" panose="020B0604030504040204" pitchFamily="34" charset="0"/>
              <a:ea typeface="Verdana" panose="020B0604030504040204" pitchFamily="34" charset="0"/>
            </a:endParaRPr>
          </a:p>
          <a:p>
            <a:pPr marL="685800" lvl="1" indent="-292100" algn="l" rtl="0">
              <a:lnSpc>
                <a:spcPct val="100000"/>
              </a:lnSpc>
              <a:spcBef>
                <a:spcPts val="1000"/>
              </a:spcBef>
              <a:spcAft>
                <a:spcPts val="0"/>
              </a:spcAft>
              <a:buClr>
                <a:schemeClr val="dk1"/>
              </a:buClr>
              <a:buSzPts val="2800"/>
              <a:buChar char="•"/>
            </a:pPr>
            <a:r>
              <a:rPr lang="nl-NL" dirty="0" err="1">
                <a:latin typeface="Verdana" panose="020B0604030504040204" pitchFamily="34" charset="0"/>
                <a:ea typeface="Verdana" panose="020B0604030504040204" pitchFamily="34" charset="0"/>
              </a:rPr>
              <a:t>Geopolitical</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interests</a:t>
            </a:r>
            <a:endParaRPr dirty="0">
              <a:latin typeface="Verdana" panose="020B0604030504040204" pitchFamily="34" charset="0"/>
              <a:ea typeface="Verdana" panose="020B0604030504040204" pitchFamily="34" charset="0"/>
            </a:endParaRPr>
          </a:p>
          <a:p>
            <a:pPr marL="685800" lvl="1" indent="-292100" algn="l" rtl="0">
              <a:lnSpc>
                <a:spcPct val="100000"/>
              </a:lnSpc>
              <a:spcBef>
                <a:spcPts val="1000"/>
              </a:spcBef>
              <a:spcAft>
                <a:spcPts val="0"/>
              </a:spcAft>
              <a:buClr>
                <a:schemeClr val="dk1"/>
              </a:buClr>
              <a:buSzPts val="2800"/>
              <a:buChar char="•"/>
            </a:pPr>
            <a:r>
              <a:rPr lang="nl-NL" dirty="0" err="1">
                <a:latin typeface="Verdana" panose="020B0604030504040204" pitchFamily="34" charset="0"/>
                <a:ea typeface="Verdana" panose="020B0604030504040204" pitchFamily="34" charset="0"/>
              </a:rPr>
              <a:t>Social</a:t>
            </a:r>
            <a:r>
              <a:rPr lang="nl-NL" dirty="0">
                <a:latin typeface="Verdana" panose="020B0604030504040204" pitchFamily="34" charset="0"/>
                <a:ea typeface="Verdana" panose="020B0604030504040204" pitchFamily="34" charset="0"/>
              </a:rPr>
              <a:t> </a:t>
            </a:r>
            <a:r>
              <a:rPr lang="nl-NL" dirty="0" err="1">
                <a:latin typeface="Verdana" panose="020B0604030504040204" pitchFamily="34" charset="0"/>
                <a:ea typeface="Verdana" panose="020B0604030504040204" pitchFamily="34" charset="0"/>
              </a:rPr>
              <a:t>equity</a:t>
            </a:r>
            <a:endParaRPr dirty="0">
              <a:latin typeface="Verdana" panose="020B0604030504040204" pitchFamily="34" charset="0"/>
              <a:ea typeface="Verdana" panose="020B0604030504040204" pitchFamily="34" charset="0"/>
            </a:endParaRPr>
          </a:p>
        </p:txBody>
      </p:sp>
      <p:pic>
        <p:nvPicPr>
          <p:cNvPr id="124" name="Google Shape;124;p4" descr="Stable Coins: The Next Wave of Adoption? | by Richard Knight | Good Audience"/>
          <p:cNvPicPr preferRelativeResize="0"/>
          <p:nvPr/>
        </p:nvPicPr>
        <p:blipFill rotWithShape="1">
          <a:blip r:embed="rId3">
            <a:alphaModFix/>
          </a:blip>
          <a:srcRect/>
          <a:stretch/>
        </p:blipFill>
        <p:spPr>
          <a:xfrm>
            <a:off x="9088694" y="681037"/>
            <a:ext cx="3103306" cy="1744397"/>
          </a:xfrm>
          <a:prstGeom prst="rect">
            <a:avLst/>
          </a:prstGeom>
          <a:noFill/>
          <a:ln>
            <a:noFill/>
          </a:ln>
        </p:spPr>
      </p:pic>
      <p:pic>
        <p:nvPicPr>
          <p:cNvPr id="125" name="Google Shape;125;p4" descr="Unemployment, a festering wound | Deccan Herald"/>
          <p:cNvPicPr preferRelativeResize="0"/>
          <p:nvPr/>
        </p:nvPicPr>
        <p:blipFill rotWithShape="1">
          <a:blip r:embed="rId4">
            <a:alphaModFix/>
          </a:blip>
          <a:srcRect/>
          <a:stretch/>
        </p:blipFill>
        <p:spPr>
          <a:xfrm>
            <a:off x="9088694" y="2782502"/>
            <a:ext cx="3103306" cy="1603375"/>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CFA6C532-001E-417D-BA38-C79556B371BF}"/>
              </a:ext>
            </a:extLst>
          </p:cNvPr>
          <p:cNvPicPr>
            <a:picLocks noChangeAspect="1"/>
          </p:cNvPicPr>
          <p:nvPr/>
        </p:nvPicPr>
        <p:blipFill rotWithShape="1">
          <a:blip r:embed="rId5"/>
          <a:srcRect l="3089" r="4948" b="8914"/>
          <a:stretch/>
        </p:blipFill>
        <p:spPr>
          <a:xfrm>
            <a:off x="9088692" y="4494731"/>
            <a:ext cx="3103307" cy="22241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5" descr="Hawkish vs Dovish: Differences Between Monetary Policies - BabyPips.com"/>
          <p:cNvPicPr preferRelativeResize="0"/>
          <p:nvPr/>
        </p:nvPicPr>
        <p:blipFill rotWithShape="1">
          <a:blip r:embed="rId3">
            <a:alphaModFix/>
          </a:blip>
          <a:srcRect/>
          <a:stretch/>
        </p:blipFill>
        <p:spPr>
          <a:xfrm>
            <a:off x="8382000" y="0"/>
            <a:ext cx="3810000" cy="2286000"/>
          </a:xfrm>
          <a:prstGeom prst="rect">
            <a:avLst/>
          </a:prstGeom>
          <a:noFill/>
          <a:ln>
            <a:noFill/>
          </a:ln>
        </p:spPr>
      </p:pic>
      <p:sp>
        <p:nvSpPr>
          <p:cNvPr id="132" name="Google Shape;13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l-NL" dirty="0">
                <a:latin typeface="+mj-lt"/>
              </a:rPr>
              <a:t>Hawks </a:t>
            </a:r>
            <a:r>
              <a:rPr lang="nl-NL" dirty="0" err="1">
                <a:latin typeface="+mj-lt"/>
              </a:rPr>
              <a:t>and</a:t>
            </a:r>
            <a:r>
              <a:rPr lang="nl-NL" dirty="0">
                <a:latin typeface="+mj-lt"/>
              </a:rPr>
              <a:t> </a:t>
            </a:r>
            <a:r>
              <a:rPr lang="nl-NL" dirty="0" err="1">
                <a:latin typeface="+mj-lt"/>
              </a:rPr>
              <a:t>doves</a:t>
            </a:r>
            <a:endParaRPr dirty="0">
              <a:latin typeface="+mj-lt"/>
            </a:endParaRPr>
          </a:p>
        </p:txBody>
      </p:sp>
      <p:sp>
        <p:nvSpPr>
          <p:cNvPr id="133" name="Google Shape;133;p35"/>
          <p:cNvSpPr txBox="1">
            <a:spLocks noGrp="1"/>
          </p:cNvSpPr>
          <p:nvPr>
            <p:ph type="body" idx="1"/>
          </p:nvPr>
        </p:nvSpPr>
        <p:spPr>
          <a:xfrm>
            <a:off x="838200" y="1825625"/>
            <a:ext cx="8120605" cy="4351338"/>
          </a:xfrm>
          <a:prstGeom prst="rect">
            <a:avLst/>
          </a:prstGeom>
          <a:noFill/>
          <a:ln>
            <a:noFill/>
          </a:ln>
        </p:spPr>
        <p:txBody>
          <a:bodyPr spcFirstLastPara="1" wrap="square" lIns="91425" tIns="45700" rIns="91425" bIns="45700" anchor="t" anchorCtr="0">
            <a:normAutofit fontScale="77500" lnSpcReduction="20000"/>
          </a:bodyPr>
          <a:lstStyle/>
          <a:p>
            <a:pPr marL="457200" lvl="0" indent="-342900" algn="l" rtl="0">
              <a:lnSpc>
                <a:spcPct val="110000"/>
              </a:lnSpc>
              <a:spcBef>
                <a:spcPts val="1000"/>
              </a:spcBef>
              <a:spcAft>
                <a:spcPts val="0"/>
              </a:spcAft>
              <a:buClr>
                <a:schemeClr val="dk1"/>
              </a:buClr>
              <a:buSzPct val="69498"/>
              <a:buChar char="•"/>
            </a:pPr>
            <a:r>
              <a:rPr lang="nl-NL" dirty="0"/>
              <a:t>In </a:t>
            </a:r>
            <a:r>
              <a:rPr lang="nl-NL" dirty="0" err="1"/>
              <a:t>general</a:t>
            </a:r>
            <a:r>
              <a:rPr lang="nl-NL" dirty="0"/>
              <a:t>, “</a:t>
            </a:r>
            <a:r>
              <a:rPr lang="nl-NL" dirty="0" err="1"/>
              <a:t>hawks</a:t>
            </a:r>
            <a:r>
              <a:rPr lang="nl-NL" dirty="0"/>
              <a:t>” </a:t>
            </a:r>
            <a:r>
              <a:rPr lang="nl-NL" dirty="0" err="1"/>
              <a:t>tend</a:t>
            </a:r>
            <a:r>
              <a:rPr lang="nl-NL" dirty="0"/>
              <a:t> </a:t>
            </a:r>
            <a:r>
              <a:rPr lang="nl-NL" dirty="0" err="1"/>
              <a:t>to</a:t>
            </a:r>
            <a:r>
              <a:rPr lang="nl-NL" dirty="0"/>
              <a:t> want </a:t>
            </a:r>
            <a:r>
              <a:rPr lang="nl-NL" dirty="0" err="1"/>
              <a:t>tighter</a:t>
            </a:r>
            <a:r>
              <a:rPr lang="nl-NL" dirty="0"/>
              <a:t> </a:t>
            </a:r>
            <a:r>
              <a:rPr lang="nl-NL" dirty="0" err="1"/>
              <a:t>monetary</a:t>
            </a:r>
            <a:r>
              <a:rPr lang="nl-NL" dirty="0"/>
              <a:t> policy </a:t>
            </a:r>
            <a:r>
              <a:rPr lang="nl-NL" dirty="0" err="1"/>
              <a:t>to</a:t>
            </a:r>
            <a:r>
              <a:rPr lang="nl-NL" dirty="0"/>
              <a:t> </a:t>
            </a:r>
            <a:r>
              <a:rPr lang="nl-NL" dirty="0" err="1"/>
              <a:t>lower</a:t>
            </a:r>
            <a:r>
              <a:rPr lang="nl-NL" dirty="0"/>
              <a:t> </a:t>
            </a:r>
            <a:r>
              <a:rPr lang="nl-NL" dirty="0" err="1"/>
              <a:t>inflation</a:t>
            </a:r>
            <a:r>
              <a:rPr lang="nl-NL" dirty="0"/>
              <a:t> </a:t>
            </a:r>
            <a:r>
              <a:rPr lang="nl-NL" dirty="0" err="1"/>
              <a:t>whilst</a:t>
            </a:r>
            <a:r>
              <a:rPr lang="nl-NL" dirty="0"/>
              <a:t> “</a:t>
            </a:r>
            <a:r>
              <a:rPr lang="nl-NL" dirty="0" err="1"/>
              <a:t>doves</a:t>
            </a:r>
            <a:r>
              <a:rPr lang="nl-NL" dirty="0"/>
              <a:t>” </a:t>
            </a:r>
            <a:r>
              <a:rPr lang="nl-NL" dirty="0" err="1"/>
              <a:t>tend</a:t>
            </a:r>
            <a:r>
              <a:rPr lang="nl-NL" dirty="0"/>
              <a:t> </a:t>
            </a:r>
            <a:r>
              <a:rPr lang="nl-NL" dirty="0" err="1"/>
              <a:t>to</a:t>
            </a:r>
            <a:r>
              <a:rPr lang="nl-NL" dirty="0"/>
              <a:t> want </a:t>
            </a:r>
            <a:r>
              <a:rPr lang="nl-NL" dirty="0" err="1"/>
              <a:t>looser</a:t>
            </a:r>
            <a:r>
              <a:rPr lang="nl-NL" dirty="0"/>
              <a:t> </a:t>
            </a:r>
            <a:r>
              <a:rPr lang="nl-NL" dirty="0" err="1"/>
              <a:t>monetary</a:t>
            </a:r>
            <a:r>
              <a:rPr lang="nl-NL" dirty="0"/>
              <a:t> policy </a:t>
            </a:r>
            <a:r>
              <a:rPr lang="nl-NL" dirty="0" err="1"/>
              <a:t>to</a:t>
            </a:r>
            <a:r>
              <a:rPr lang="nl-NL" dirty="0"/>
              <a:t> support </a:t>
            </a:r>
            <a:r>
              <a:rPr lang="nl-NL" dirty="0" err="1"/>
              <a:t>growth</a:t>
            </a:r>
            <a:r>
              <a:rPr lang="nl-NL" dirty="0"/>
              <a:t> </a:t>
            </a:r>
            <a:r>
              <a:rPr lang="nl-NL" dirty="0" err="1"/>
              <a:t>and</a:t>
            </a:r>
            <a:r>
              <a:rPr lang="nl-NL" dirty="0"/>
              <a:t> </a:t>
            </a:r>
            <a:r>
              <a:rPr lang="nl-NL" dirty="0" err="1"/>
              <a:t>employment</a:t>
            </a:r>
            <a:r>
              <a:rPr lang="nl-NL" dirty="0"/>
              <a:t>.</a:t>
            </a:r>
            <a:endParaRPr dirty="0"/>
          </a:p>
          <a:p>
            <a:pPr marL="457200" lvl="0" indent="-342900" algn="l" rtl="0">
              <a:lnSpc>
                <a:spcPct val="110000"/>
              </a:lnSpc>
              <a:spcBef>
                <a:spcPts val="1000"/>
              </a:spcBef>
              <a:spcAft>
                <a:spcPts val="0"/>
              </a:spcAft>
              <a:buClr>
                <a:schemeClr val="dk1"/>
              </a:buClr>
              <a:buSzPct val="69498"/>
              <a:buChar char="•"/>
            </a:pPr>
            <a:r>
              <a:rPr lang="nl-NL" dirty="0" err="1"/>
              <a:t>During</a:t>
            </a:r>
            <a:r>
              <a:rPr lang="nl-NL" dirty="0"/>
              <a:t> </a:t>
            </a:r>
            <a:r>
              <a:rPr lang="nl-NL" dirty="0" err="1"/>
              <a:t>times</a:t>
            </a:r>
            <a:r>
              <a:rPr lang="nl-NL" dirty="0"/>
              <a:t> of high </a:t>
            </a:r>
            <a:r>
              <a:rPr lang="nl-NL" dirty="0" err="1"/>
              <a:t>inflation</a:t>
            </a:r>
            <a:r>
              <a:rPr lang="nl-NL" dirty="0"/>
              <a:t>, </a:t>
            </a:r>
            <a:r>
              <a:rPr lang="nl-NL" dirty="0" err="1"/>
              <a:t>hawks</a:t>
            </a:r>
            <a:r>
              <a:rPr lang="nl-NL" dirty="0"/>
              <a:t> </a:t>
            </a:r>
            <a:r>
              <a:rPr lang="nl-NL" dirty="0" err="1"/>
              <a:t>tend</a:t>
            </a:r>
            <a:r>
              <a:rPr lang="nl-NL" dirty="0"/>
              <a:t> </a:t>
            </a:r>
            <a:r>
              <a:rPr lang="nl-NL" dirty="0" err="1"/>
              <a:t>to</a:t>
            </a:r>
            <a:r>
              <a:rPr lang="nl-NL" dirty="0"/>
              <a:t> advocate </a:t>
            </a:r>
            <a:r>
              <a:rPr lang="nl-NL" dirty="0" err="1"/>
              <a:t>for</a:t>
            </a:r>
            <a:r>
              <a:rPr lang="nl-NL" dirty="0"/>
              <a:t> </a:t>
            </a:r>
            <a:r>
              <a:rPr lang="nl-NL" dirty="0" err="1"/>
              <a:t>higher</a:t>
            </a:r>
            <a:r>
              <a:rPr lang="nl-NL" dirty="0"/>
              <a:t> interest </a:t>
            </a:r>
            <a:r>
              <a:rPr lang="nl-NL" dirty="0" err="1"/>
              <a:t>rate</a:t>
            </a:r>
            <a:r>
              <a:rPr lang="nl-NL" dirty="0"/>
              <a:t> </a:t>
            </a:r>
            <a:r>
              <a:rPr lang="nl-NL" dirty="0" err="1"/>
              <a:t>hikes</a:t>
            </a:r>
            <a:r>
              <a:rPr lang="nl-NL" dirty="0"/>
              <a:t>, </a:t>
            </a:r>
            <a:r>
              <a:rPr lang="nl-NL" dirty="0" err="1"/>
              <a:t>while</a:t>
            </a:r>
            <a:r>
              <a:rPr lang="nl-NL" dirty="0"/>
              <a:t> </a:t>
            </a:r>
            <a:r>
              <a:rPr lang="nl-NL" dirty="0" err="1"/>
              <a:t>doves</a:t>
            </a:r>
            <a:r>
              <a:rPr lang="nl-NL" dirty="0"/>
              <a:t> </a:t>
            </a:r>
            <a:r>
              <a:rPr lang="nl-NL" dirty="0" err="1"/>
              <a:t>caution</a:t>
            </a:r>
            <a:r>
              <a:rPr lang="nl-NL" dirty="0"/>
              <a:t> </a:t>
            </a:r>
            <a:r>
              <a:rPr lang="nl-NL" dirty="0" err="1"/>
              <a:t>against</a:t>
            </a:r>
            <a:r>
              <a:rPr lang="nl-NL" dirty="0"/>
              <a:t> </a:t>
            </a:r>
            <a:r>
              <a:rPr lang="nl-NL" dirty="0" err="1"/>
              <a:t>excessively</a:t>
            </a:r>
            <a:r>
              <a:rPr lang="nl-NL" dirty="0"/>
              <a:t> </a:t>
            </a:r>
            <a:r>
              <a:rPr lang="nl-NL" dirty="0" err="1"/>
              <a:t>hurting</a:t>
            </a:r>
            <a:r>
              <a:rPr lang="nl-NL" dirty="0"/>
              <a:t> </a:t>
            </a:r>
            <a:r>
              <a:rPr lang="nl-NL" dirty="0" err="1"/>
              <a:t>growth</a:t>
            </a:r>
            <a:r>
              <a:rPr lang="nl-NL" dirty="0"/>
              <a:t> </a:t>
            </a:r>
            <a:r>
              <a:rPr lang="nl-NL" dirty="0" err="1"/>
              <a:t>and</a:t>
            </a:r>
            <a:r>
              <a:rPr lang="nl-NL" dirty="0"/>
              <a:t> </a:t>
            </a:r>
            <a:r>
              <a:rPr lang="nl-NL" dirty="0" err="1"/>
              <a:t>employment</a:t>
            </a:r>
            <a:r>
              <a:rPr lang="nl-NL" dirty="0"/>
              <a:t>.</a:t>
            </a:r>
            <a:endParaRPr dirty="0"/>
          </a:p>
          <a:p>
            <a:pPr marL="457200" lvl="0" indent="-342900" algn="l" rtl="0">
              <a:lnSpc>
                <a:spcPct val="110000"/>
              </a:lnSpc>
              <a:spcBef>
                <a:spcPts val="1000"/>
              </a:spcBef>
              <a:spcAft>
                <a:spcPts val="0"/>
              </a:spcAft>
              <a:buClr>
                <a:schemeClr val="dk1"/>
              </a:buClr>
              <a:buSzPct val="69498"/>
              <a:buChar char="•"/>
            </a:pPr>
            <a:r>
              <a:rPr lang="nl-NL" dirty="0" err="1"/>
              <a:t>During</a:t>
            </a:r>
            <a:r>
              <a:rPr lang="nl-NL" dirty="0"/>
              <a:t> </a:t>
            </a:r>
            <a:r>
              <a:rPr lang="nl-NL" dirty="0" err="1"/>
              <a:t>times</a:t>
            </a:r>
            <a:r>
              <a:rPr lang="nl-NL" dirty="0"/>
              <a:t> of low </a:t>
            </a:r>
            <a:r>
              <a:rPr lang="nl-NL" dirty="0" err="1"/>
              <a:t>growth</a:t>
            </a:r>
            <a:r>
              <a:rPr lang="nl-NL" dirty="0"/>
              <a:t> </a:t>
            </a:r>
            <a:r>
              <a:rPr lang="nl-NL" dirty="0" err="1"/>
              <a:t>and</a:t>
            </a:r>
            <a:r>
              <a:rPr lang="nl-NL" dirty="0"/>
              <a:t> </a:t>
            </a:r>
            <a:r>
              <a:rPr lang="nl-NL" dirty="0" err="1"/>
              <a:t>employment</a:t>
            </a:r>
            <a:r>
              <a:rPr lang="nl-NL" dirty="0"/>
              <a:t>, </a:t>
            </a:r>
            <a:r>
              <a:rPr lang="nl-NL" dirty="0" err="1"/>
              <a:t>doves</a:t>
            </a:r>
            <a:r>
              <a:rPr lang="nl-NL" dirty="0"/>
              <a:t> </a:t>
            </a:r>
            <a:r>
              <a:rPr lang="nl-NL" dirty="0" err="1"/>
              <a:t>tend</a:t>
            </a:r>
            <a:r>
              <a:rPr lang="nl-NL" dirty="0"/>
              <a:t> </a:t>
            </a:r>
            <a:r>
              <a:rPr lang="nl-NL" dirty="0" err="1"/>
              <a:t>to</a:t>
            </a:r>
            <a:r>
              <a:rPr lang="nl-NL" dirty="0"/>
              <a:t> advocate </a:t>
            </a:r>
            <a:r>
              <a:rPr lang="nl-NL" dirty="0" err="1"/>
              <a:t>for</a:t>
            </a:r>
            <a:r>
              <a:rPr lang="nl-NL" dirty="0"/>
              <a:t> more </a:t>
            </a:r>
            <a:r>
              <a:rPr lang="nl-NL" dirty="0" err="1"/>
              <a:t>monetary</a:t>
            </a:r>
            <a:r>
              <a:rPr lang="nl-NL" dirty="0"/>
              <a:t> stimulus, </a:t>
            </a:r>
            <a:r>
              <a:rPr lang="nl-NL" dirty="0" err="1"/>
              <a:t>while</a:t>
            </a:r>
            <a:r>
              <a:rPr lang="nl-NL" dirty="0"/>
              <a:t> </a:t>
            </a:r>
            <a:r>
              <a:rPr lang="nl-NL" dirty="0" err="1"/>
              <a:t>hawks</a:t>
            </a:r>
            <a:r>
              <a:rPr lang="nl-NL" dirty="0"/>
              <a:t> </a:t>
            </a:r>
            <a:r>
              <a:rPr lang="nl-NL" dirty="0" err="1"/>
              <a:t>caution</a:t>
            </a:r>
            <a:r>
              <a:rPr lang="nl-NL" dirty="0"/>
              <a:t> </a:t>
            </a:r>
            <a:r>
              <a:rPr lang="nl-NL" dirty="0" err="1"/>
              <a:t>against</a:t>
            </a:r>
            <a:r>
              <a:rPr lang="nl-NL" dirty="0"/>
              <a:t> </a:t>
            </a:r>
            <a:r>
              <a:rPr lang="nl-NL" dirty="0" err="1"/>
              <a:t>causing</a:t>
            </a:r>
            <a:r>
              <a:rPr lang="nl-NL" dirty="0"/>
              <a:t> </a:t>
            </a:r>
            <a:r>
              <a:rPr lang="nl-NL" dirty="0" err="1"/>
              <a:t>excessive</a:t>
            </a:r>
            <a:r>
              <a:rPr lang="nl-NL" dirty="0"/>
              <a:t> </a:t>
            </a:r>
            <a:r>
              <a:rPr lang="nl-NL" dirty="0" err="1"/>
              <a:t>inflation</a:t>
            </a:r>
            <a:r>
              <a:rPr lang="nl-NL" dirty="0"/>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nl-NL" dirty="0" err="1">
                <a:latin typeface="+mj-lt"/>
              </a:rPr>
              <a:t>Decision</a:t>
            </a:r>
            <a:r>
              <a:rPr lang="nl-NL" dirty="0">
                <a:latin typeface="+mj-lt"/>
              </a:rPr>
              <a:t> making at </a:t>
            </a:r>
            <a:r>
              <a:rPr lang="nl-NL" dirty="0" err="1">
                <a:latin typeface="+mj-lt"/>
              </a:rPr>
              <a:t>central</a:t>
            </a:r>
            <a:r>
              <a:rPr lang="nl-NL" dirty="0">
                <a:latin typeface="+mj-lt"/>
              </a:rPr>
              <a:t> </a:t>
            </a:r>
            <a:r>
              <a:rPr lang="nl-NL" dirty="0" err="1">
                <a:latin typeface="+mj-lt"/>
              </a:rPr>
              <a:t>banks</a:t>
            </a:r>
            <a:endParaRPr dirty="0">
              <a:latin typeface="+mj-lt"/>
            </a:endParaRPr>
          </a:p>
        </p:txBody>
      </p:sp>
      <p:sp>
        <p:nvSpPr>
          <p:cNvPr id="133" name="Google Shape;133;p35"/>
          <p:cNvSpPr txBox="1">
            <a:spLocks noGrp="1"/>
          </p:cNvSpPr>
          <p:nvPr>
            <p:ph type="body" idx="1"/>
          </p:nvPr>
        </p:nvSpPr>
        <p:spPr>
          <a:xfrm>
            <a:off x="838201" y="1825625"/>
            <a:ext cx="5391304" cy="4351338"/>
          </a:xfrm>
          <a:prstGeom prst="rect">
            <a:avLst/>
          </a:prstGeom>
          <a:noFill/>
          <a:ln>
            <a:noFill/>
          </a:ln>
        </p:spPr>
        <p:txBody>
          <a:bodyPr spcFirstLastPara="1" wrap="square" lIns="91425" tIns="45700" rIns="91425" bIns="45700" anchor="t" anchorCtr="0">
            <a:normAutofit fontScale="62500" lnSpcReduction="20000"/>
          </a:bodyPr>
          <a:lstStyle/>
          <a:p>
            <a:pPr marL="457200" lvl="0" indent="-342900" algn="l" rtl="0">
              <a:lnSpc>
                <a:spcPct val="110000"/>
              </a:lnSpc>
              <a:spcBef>
                <a:spcPts val="1000"/>
              </a:spcBef>
              <a:spcAft>
                <a:spcPts val="0"/>
              </a:spcAft>
              <a:buClr>
                <a:schemeClr val="dk1"/>
              </a:buClr>
              <a:buSzPct val="69498"/>
              <a:buChar char="•"/>
            </a:pPr>
            <a:r>
              <a:rPr lang="en-GB" dirty="0"/>
              <a:t>Decision making at most central banks is done through voting in policy committees and boards. Departments and teams do research and prepare documents helping gain insight into recent economic and financial developments. </a:t>
            </a:r>
          </a:p>
          <a:p>
            <a:pPr marL="457200" lvl="0" indent="-342900" algn="l" rtl="0">
              <a:lnSpc>
                <a:spcPct val="110000"/>
              </a:lnSpc>
              <a:spcBef>
                <a:spcPts val="1000"/>
              </a:spcBef>
              <a:spcAft>
                <a:spcPts val="0"/>
              </a:spcAft>
              <a:buClr>
                <a:schemeClr val="dk1"/>
              </a:buClr>
              <a:buSzPct val="69498"/>
              <a:buChar char="•"/>
            </a:pPr>
            <a:r>
              <a:rPr lang="en-GB" dirty="0"/>
              <a:t>Real-world complexities and different ways of understanding them give rise to arguments over what policy options are best. But while central bankers are debating and voting behind closed doors, they are generally unanimous to the outside world.</a:t>
            </a:r>
          </a:p>
        </p:txBody>
      </p:sp>
      <p:pic>
        <p:nvPicPr>
          <p:cNvPr id="5" name="Picture 2" descr="History - the BIS going global (1961- )">
            <a:extLst>
              <a:ext uri="{FF2B5EF4-FFF2-40B4-BE49-F238E27FC236}">
                <a16:creationId xmlns:a16="http://schemas.microsoft.com/office/drawing/2014/main" id="{C5971207-BBC2-4F7D-90EB-D2B6BEA98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577" y="1690688"/>
            <a:ext cx="5391304" cy="416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27230"/>
      </p:ext>
    </p:extLst>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
      <a:majorFont>
        <a:latin typeface="Lucida San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3280</Words>
  <Application>Microsoft Office PowerPoint</Application>
  <PresentationFormat>Widescreen</PresentationFormat>
  <Paragraphs>283</Paragraphs>
  <Slides>42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Courier New</vt:lpstr>
      <vt:lpstr>Lucida Sans</vt:lpstr>
      <vt:lpstr>Symbol</vt:lpstr>
      <vt:lpstr>Times New Roman</vt:lpstr>
      <vt:lpstr>Verdana</vt:lpstr>
      <vt:lpstr>Kantoorthema</vt:lpstr>
      <vt:lpstr>The Practice of Central Banking</vt:lpstr>
      <vt:lpstr>Central banks</vt:lpstr>
      <vt:lpstr>Learning objectives</vt:lpstr>
      <vt:lpstr>Discuss in groups of 2-3</vt:lpstr>
      <vt:lpstr>Types of central bank policies</vt:lpstr>
      <vt:lpstr>Central bank policy instruments</vt:lpstr>
      <vt:lpstr>The Targets of Monetary Policy:  What central banks try to achieve</vt:lpstr>
      <vt:lpstr>Hawks and doves</vt:lpstr>
      <vt:lpstr>Decision making at central banks</vt:lpstr>
      <vt:lpstr>Real-world exercises:  Know your own central bank</vt:lpstr>
      <vt:lpstr>Conventional monetary policy</vt:lpstr>
      <vt:lpstr>The Floor Approach: How central banks set the interest rate</vt:lpstr>
      <vt:lpstr>The Monetary Transmission Mechanism:  How the interest rate can influence growth, inflation and employment</vt:lpstr>
      <vt:lpstr>The Idea of a Natural Rate of Interest and its Critiques: How to determine the desired level of the interest rate</vt:lpstr>
      <vt:lpstr>Unconventional Monetary Policy</vt:lpstr>
      <vt:lpstr>Negative Interest Rate Policy (NIRP): Setting the interest rate below zero</vt:lpstr>
      <vt:lpstr>Quantitative Easing: Buying bonds to influence interest rates and liquidity</vt:lpstr>
      <vt:lpstr>Unconventional Credit Operations:  Providing more credit to banks to keep them stable and operating</vt:lpstr>
      <vt:lpstr>The Central Bank as Lender of Last Resort</vt:lpstr>
      <vt:lpstr>Why the central bank acts as lender of last resort in financial crises</vt:lpstr>
      <vt:lpstr>How the central banks acts as lender of last resort</vt:lpstr>
      <vt:lpstr>Collateral: How to decide which assets can underwrite credit loans</vt:lpstr>
      <vt:lpstr>Types of central bank policies</vt:lpstr>
      <vt:lpstr>Central bank policy instruments</vt:lpstr>
      <vt:lpstr>Quiz</vt:lpstr>
      <vt:lpstr>Question 1: Short-term interest rate</vt:lpstr>
      <vt:lpstr>Question 2: Quantitative easing </vt:lpstr>
      <vt:lpstr>Question 3: Unconventional credit operations</vt:lpstr>
      <vt:lpstr>Question 4: Emergency liquidity assistance</vt:lpstr>
      <vt:lpstr>Question 5: Collateral</vt:lpstr>
      <vt:lpstr>Question 6: What position do “hawks” and “doves” typically take?</vt:lpstr>
      <vt:lpstr>Question 7: From whom do central banks buy bonds (directly) in asset purchase programmes?</vt:lpstr>
      <vt:lpstr>Question 8: How have central banks provided credit in an unconventional way during recent crises?  Multiple answers are correct.</vt:lpstr>
      <vt:lpstr>Question 9: When do central banks as lender of last resort provide liquidity to support financial institutions? Multiple answers are correct.</vt:lpstr>
      <vt:lpstr>Match the situation with the accompanying policy response from the central bank. </vt:lpstr>
      <vt:lpstr>Game time</vt:lpstr>
      <vt:lpstr>Scenario 1</vt:lpstr>
      <vt:lpstr>Scenario 2</vt:lpstr>
      <vt:lpstr>Scenario 3</vt:lpstr>
      <vt:lpstr>Scenario 4</vt:lpstr>
      <vt:lpstr>Scenario 5</vt:lpstr>
      <vt:lpstr>Discuss in groups of 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Practice of Central Banking</dc:title>
  <dc:creator>Sam De Muijnck</dc:creator>
  <cp:lastModifiedBy>Sam De Muijnck</cp:lastModifiedBy>
  <cp:revision>14</cp:revision>
  <dcterms:created xsi:type="dcterms:W3CDTF">2022-10-06T07:11:09Z</dcterms:created>
  <dcterms:modified xsi:type="dcterms:W3CDTF">2022-11-30T15:36:31Z</dcterms:modified>
</cp:coreProperties>
</file>