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2"/>
  </p:notesMasterIdLst>
  <p:sldIdLst>
    <p:sldId id="319" r:id="rId3"/>
    <p:sldId id="322" r:id="rId4"/>
    <p:sldId id="323" r:id="rId5"/>
    <p:sldId id="324" r:id="rId6"/>
    <p:sldId id="325" r:id="rId7"/>
    <p:sldId id="326" r:id="rId8"/>
    <p:sldId id="327" r:id="rId9"/>
    <p:sldId id="328" r:id="rId10"/>
    <p:sldId id="329" r:id="rId11"/>
    <p:sldId id="330" r:id="rId12"/>
    <p:sldId id="331" r:id="rId13"/>
    <p:sldId id="332" r:id="rId14"/>
    <p:sldId id="333" r:id="rId15"/>
    <p:sldId id="334" r:id="rId16"/>
    <p:sldId id="335" r:id="rId17"/>
    <p:sldId id="336" r:id="rId18"/>
    <p:sldId id="337" r:id="rId19"/>
    <p:sldId id="338" r:id="rId20"/>
    <p:sldId id="339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10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883021-0632-44B4-8AF0-A786EF3C6C79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68BB11-57EA-4872-9D51-84F936E1D55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9591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17838" indent="-276092"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04367" indent="-220873"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546113" indent="-220873"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1987860" indent="-220873"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429607" indent="-220873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871353" indent="-220873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313100" indent="-220873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754846" indent="-220873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25DDE09-E809-4446-AE10-F9E9F7D7D66D}" type="slidenum">
              <a:rPr lang="de-DE" altLang="de-DE" sz="1200">
                <a:latin typeface="Times New Roman" panose="02020603050405020304" pitchFamily="18" charset="0"/>
              </a:rPr>
              <a:pPr/>
              <a:t>8</a:t>
            </a:fld>
            <a:endParaRPr lang="de-DE" altLang="de-DE" sz="1200">
              <a:latin typeface="Times New Roman" panose="02020603050405020304" pitchFamily="18" charset="0"/>
            </a:endParaRPr>
          </a:p>
        </p:txBody>
      </p:sp>
      <p:sp>
        <p:nvSpPr>
          <p:cNvPr id="24579" name="Rectangle 2"/>
          <p:cNvSpPr>
            <a:spLocks noChangeArrowheads="1"/>
          </p:cNvSpPr>
          <p:nvPr/>
        </p:nvSpPr>
        <p:spPr bwMode="auto">
          <a:xfrm>
            <a:off x="3727172" y="0"/>
            <a:ext cx="2850190" cy="481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8349" tIns="44175" rIns="88349" bIns="44175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de-AT" altLang="de-DE"/>
          </a:p>
        </p:txBody>
      </p:sp>
      <p:sp>
        <p:nvSpPr>
          <p:cNvPr id="24580" name="Rectangle 3"/>
          <p:cNvSpPr>
            <a:spLocks noChangeArrowheads="1"/>
          </p:cNvSpPr>
          <p:nvPr/>
        </p:nvSpPr>
        <p:spPr bwMode="auto">
          <a:xfrm>
            <a:off x="3727172" y="9157617"/>
            <a:ext cx="2850190" cy="4841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143" tIns="0" rIns="19143" bIns="0" anchor="b"/>
          <a:lstStyle>
            <a:lvl1pPr defTabSz="950913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/>
            <a:r>
              <a:rPr lang="en-US" altLang="en-US" sz="1000" i="1"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24581" name="Rectangle 4"/>
          <p:cNvSpPr>
            <a:spLocks noChangeArrowheads="1"/>
          </p:cNvSpPr>
          <p:nvPr/>
        </p:nvSpPr>
        <p:spPr bwMode="auto">
          <a:xfrm>
            <a:off x="-1522" y="9157617"/>
            <a:ext cx="2848668" cy="4841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8349" tIns="44175" rIns="88349" bIns="44175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de-AT" altLang="de-DE"/>
          </a:p>
        </p:txBody>
      </p:sp>
      <p:sp>
        <p:nvSpPr>
          <p:cNvPr id="24582" name="Rectangle 5"/>
          <p:cNvSpPr>
            <a:spLocks noChangeArrowheads="1"/>
          </p:cNvSpPr>
          <p:nvPr/>
        </p:nvSpPr>
        <p:spPr bwMode="auto">
          <a:xfrm>
            <a:off x="-1522" y="0"/>
            <a:ext cx="2848668" cy="481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8349" tIns="44175" rIns="88349" bIns="44175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de-AT" altLang="de-DE"/>
          </a:p>
        </p:txBody>
      </p:sp>
      <p:sp>
        <p:nvSpPr>
          <p:cNvPr id="24583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0" y="728663"/>
            <a:ext cx="4800600" cy="3602037"/>
          </a:xfrm>
          <a:ln w="12700" cap="flat"/>
        </p:spPr>
      </p:sp>
      <p:sp>
        <p:nvSpPr>
          <p:cNvPr id="24584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876982" y="4581122"/>
            <a:ext cx="4823399" cy="4337493"/>
          </a:xfrm>
          <a:noFill/>
        </p:spPr>
        <p:txBody>
          <a:bodyPr lIns="92521" tIns="46261" rIns="92521" bIns="46261"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81016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8DAB-64B8-497B-8EC8-594DE91EB930}" type="datetime1">
              <a:rPr lang="en-GB" smtClean="0"/>
              <a:t>08/06/2020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Applied Sciences BFI Vienna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9AEC1-F8DC-4A15-B5ED-E3AED72494E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011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C58BB-6B82-4B66-A99D-4E2F00E54791}" type="datetime1">
              <a:rPr lang="en-GB" smtClean="0"/>
              <a:t>08/06/2020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Applied Sciences BFI Vienna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9AEC1-F8DC-4A15-B5ED-E3AED72494E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0059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94CC2-4AE3-4038-BC89-FC20458D274C}" type="datetime1">
              <a:rPr lang="en-GB" smtClean="0"/>
              <a:t>08/06/2020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Applied Sciences BFI Vienna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9AEC1-F8DC-4A15-B5ED-E3AED72494E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04240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DEF42-0460-4C13-BABD-752437710A7E}" type="datetime1">
              <a:rPr lang="en-GB" smtClean="0"/>
              <a:t>08/06/2020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Applied Sciences BFI Vienna</a:t>
            </a:r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470C3-51BD-4DE0-A350-1C771640BB7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40927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531A8-2259-442C-A144-1EEFE29777A9}" type="datetime1">
              <a:rPr lang="en-GB" smtClean="0"/>
              <a:t>08/06/2020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Applied Sciences BFI Vienna</a:t>
            </a:r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470C3-51BD-4DE0-A350-1C771640BB7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41119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1D4AE-2379-4B65-984C-61EF9618A4F8}" type="datetime1">
              <a:rPr lang="en-GB" smtClean="0"/>
              <a:t>08/06/2020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Applied Sciences BFI Vienna</a:t>
            </a:r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470C3-51BD-4DE0-A350-1C771640BB7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55575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3DF38-4B5D-47A1-AFDF-7474418E5B9A}" type="datetime1">
              <a:rPr lang="en-GB" smtClean="0"/>
              <a:t>08/06/2020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Applied Sciences BFI Vienna</a:t>
            </a:r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470C3-51BD-4DE0-A350-1C771640BB7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6579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F5DE0-EF6F-430C-B269-64BAB55267E4}" type="datetime1">
              <a:rPr lang="en-GB" smtClean="0"/>
              <a:t>08/06/2020</a:t>
            </a:fld>
            <a:endParaRPr lang="en-GB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Applied Sciences BFI Vienna</a:t>
            </a:r>
            <a:endParaRPr lang="en-GB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470C3-51BD-4DE0-A350-1C771640BB7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41063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F371E-685A-4665-AAE8-B167BAF9039F}" type="datetime1">
              <a:rPr lang="en-GB" smtClean="0"/>
              <a:t>08/06/2020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Applied Sciences BFI Vienna</a:t>
            </a:r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470C3-51BD-4DE0-A350-1C771640BB7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87157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AA3B9-7FBF-42A8-9F16-5404F670A61F}" type="datetime1">
              <a:rPr lang="en-GB" smtClean="0"/>
              <a:t>08/06/2020</a:t>
            </a:fld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Applied Sciences BFI Vienna</a:t>
            </a:r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470C3-51BD-4DE0-A350-1C771640BB7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99734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74DEA-FC70-4201-ABE4-69A4D866C769}" type="datetime1">
              <a:rPr lang="en-GB" smtClean="0"/>
              <a:t>08/06/2020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Applied Sciences BFI Vienna</a:t>
            </a:r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470C3-51BD-4DE0-A350-1C771640BB7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9651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2499A-1379-467F-9E2B-8F25B9F918B5}" type="datetime1">
              <a:rPr lang="en-GB" smtClean="0"/>
              <a:t>08/06/2020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Applied Sciences BFI Vienna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9AEC1-F8DC-4A15-B5ED-E3AED72494E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19494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626E5-F966-417D-AA7D-14170CD402D2}" type="datetime1">
              <a:rPr lang="en-GB" smtClean="0"/>
              <a:t>08/06/2020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Applied Sciences BFI Vienna</a:t>
            </a:r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470C3-51BD-4DE0-A350-1C771640BB7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17890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E2BFC-7D1D-440B-A527-153E9348E675}" type="datetime1">
              <a:rPr lang="en-GB" smtClean="0"/>
              <a:t>08/06/2020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Applied Sciences BFI Vienna</a:t>
            </a:r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470C3-51BD-4DE0-A350-1C771640BB7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74686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E651B-1ED6-446A-BAA1-5730E217DF78}" type="datetime1">
              <a:rPr lang="en-GB" smtClean="0"/>
              <a:t>08/06/2020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Applied Sciences BFI Vienna</a:t>
            </a:r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470C3-51BD-4DE0-A350-1C771640BB7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7498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4237065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80005-CD51-4B91-92D9-A79E1983B323}" type="datetime1">
              <a:rPr lang="en-GB" smtClean="0"/>
              <a:t>08/06/2020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Applied Sciences BFI Vienna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9AEC1-F8DC-4A15-B5ED-E3AED72494E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146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86CEE-D373-40F5-A04D-FCCF791913DA}" type="datetime1">
              <a:rPr lang="en-GB" smtClean="0"/>
              <a:t>08/06/2020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Applied Sciences BFI Vienna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9AEC1-F8DC-4A15-B5ED-E3AED72494E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2939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F8F3A-B2C9-4C3C-8EC9-18D20B77C339}" type="datetime1">
              <a:rPr lang="en-GB" smtClean="0"/>
              <a:t>08/06/2020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Applied Sciences BFI Vienna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9AEC1-F8DC-4A15-B5ED-E3AED72494E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0861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3220-1D6C-44F2-9746-225EB847CC7C}" type="datetime1">
              <a:rPr lang="en-GB" smtClean="0"/>
              <a:t>08/06/2020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Applied Sciences BFI Vienna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9AEC1-F8DC-4A15-B5ED-E3AED72494E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4347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951B1-5723-4504-B47F-FD43811E3242}" type="datetime1">
              <a:rPr lang="en-GB" smtClean="0"/>
              <a:t>08/06/2020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Applied Sciences BFI Vienna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9AEC1-F8DC-4A15-B5ED-E3AED72494E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6240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B2A83-D8AE-41FD-900E-6D9E8C4428DD}" type="datetime1">
              <a:rPr lang="en-GB" smtClean="0"/>
              <a:t>08/06/2020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Applied Sciences BFI Vienna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9AEC1-F8DC-4A15-B5ED-E3AED72494E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955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D608CB-D29D-44D0-9DD5-981BD554F2EE}" type="datetime1">
              <a:rPr lang="en-GB" smtClean="0"/>
              <a:t>08/06/2020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University of Applied Sciences BFI Vienna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29AEC1-F8DC-4A15-B5ED-E3AED72494E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1919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28EA6-C114-4E4F-8B9E-84312F956D9D}" type="datetime1">
              <a:rPr lang="en-GB" smtClean="0"/>
              <a:t>08/06/2020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University of Applied Sciences BFI Vienna</a:t>
            </a:r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470C3-51BD-4DE0-A350-1C771640BB7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714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143004" y="1237557"/>
            <a:ext cx="4050377" cy="4966759"/>
          </a:xfrm>
        </p:spPr>
        <p:txBody>
          <a:bodyPr>
            <a:normAutofit fontScale="90000"/>
          </a:bodyPr>
          <a:lstStyle/>
          <a:p>
            <a:r>
              <a:rPr lang="en-GB" altLang="de-DE" sz="5300" dirty="0" smtClean="0"/>
              <a:t>A Critical Introduction to Economics</a:t>
            </a:r>
            <a:r>
              <a:rPr lang="en-GB" altLang="de-DE" dirty="0" smtClean="0"/>
              <a:t/>
            </a:r>
            <a:br>
              <a:rPr lang="en-GB" altLang="de-DE" dirty="0" smtClean="0"/>
            </a:br>
            <a:r>
              <a:rPr lang="en-GB" altLang="de-DE" sz="2325" dirty="0" smtClean="0"/>
              <a:t>Slides </a:t>
            </a:r>
            <a:r>
              <a:rPr lang="en-GB" altLang="de-DE" sz="2325" dirty="0"/>
              <a:t>based on the book by Jäger/Springler: </a:t>
            </a:r>
            <a:r>
              <a:rPr lang="en-GB" altLang="de-DE" sz="2325" dirty="0" err="1"/>
              <a:t>Ökonomie</a:t>
            </a:r>
            <a:r>
              <a:rPr lang="en-GB" altLang="de-DE" sz="2325" dirty="0"/>
              <a:t> der </a:t>
            </a:r>
            <a:r>
              <a:rPr lang="en-GB" altLang="de-DE" sz="2325" dirty="0" err="1"/>
              <a:t>Internationalen</a:t>
            </a:r>
            <a:r>
              <a:rPr lang="en-GB" altLang="de-DE" sz="2325" dirty="0"/>
              <a:t> </a:t>
            </a:r>
            <a:r>
              <a:rPr lang="en-GB" altLang="de-DE" sz="2325" dirty="0" err="1"/>
              <a:t>Entwicklung</a:t>
            </a:r>
            <a:r>
              <a:rPr lang="en-GB" altLang="de-DE" sz="2325" dirty="0"/>
              <a:t>. </a:t>
            </a:r>
            <a:r>
              <a:rPr lang="en-GB" altLang="de-DE" sz="2325" dirty="0" err="1"/>
              <a:t>Eine</a:t>
            </a:r>
            <a:r>
              <a:rPr lang="en-GB" altLang="de-DE" sz="2325" dirty="0"/>
              <a:t> </a:t>
            </a:r>
            <a:r>
              <a:rPr lang="en-GB" altLang="de-DE" sz="2325" dirty="0" err="1"/>
              <a:t>kritische</a:t>
            </a:r>
            <a:r>
              <a:rPr lang="en-GB" altLang="de-DE" sz="2325" dirty="0"/>
              <a:t> </a:t>
            </a:r>
            <a:r>
              <a:rPr lang="en-GB" altLang="de-DE" sz="2325" dirty="0" err="1"/>
              <a:t>Einführung</a:t>
            </a:r>
            <a:r>
              <a:rPr lang="en-GB" altLang="de-DE" sz="2325" dirty="0"/>
              <a:t> in die </a:t>
            </a:r>
            <a:r>
              <a:rPr lang="en-GB" altLang="de-DE" sz="2325" dirty="0" err="1" smtClean="0"/>
              <a:t>Volkswirtschaftslehre</a:t>
            </a:r>
            <a:r>
              <a:rPr lang="en-GB" altLang="de-DE" sz="2325" dirty="0" smtClean="0"/>
              <a:t/>
            </a:r>
            <a:br>
              <a:rPr lang="en-GB" altLang="de-DE" sz="2325" dirty="0" smtClean="0"/>
            </a:br>
            <a:r>
              <a:rPr lang="en-GB" altLang="de-DE" sz="2325" dirty="0"/>
              <a:t/>
            </a:r>
            <a:br>
              <a:rPr lang="en-GB" altLang="de-DE" sz="2325" dirty="0"/>
            </a:br>
            <a:r>
              <a:rPr lang="en-GB" altLang="de-DE" sz="2325" b="1" dirty="0" smtClean="0"/>
              <a:t>Chapter </a:t>
            </a:r>
            <a:r>
              <a:rPr lang="en-GB" altLang="de-DE" sz="2325" b="1" dirty="0" smtClean="0"/>
              <a:t>3:</a:t>
            </a:r>
            <a:r>
              <a:rPr lang="en-GB" altLang="de-DE" sz="2325" b="1" dirty="0" smtClean="0"/>
              <a:t/>
            </a:r>
            <a:br>
              <a:rPr lang="en-GB" altLang="de-DE" sz="2325" b="1" dirty="0" smtClean="0"/>
            </a:br>
            <a:r>
              <a:rPr lang="en-GB" altLang="de-DE" sz="2800" dirty="0"/>
              <a:t>The State, the Society and the Economy</a:t>
            </a:r>
            <a:endParaRPr lang="en-GB" altLang="de-DE" b="1" dirty="0" smtClean="0"/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>
          <a:xfrm flipV="1">
            <a:off x="6764482" y="4800600"/>
            <a:ext cx="1236518" cy="196388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</a:pPr>
            <a:endParaRPr lang="en-GB" altLang="de-DE" sz="1200" dirty="0"/>
          </a:p>
        </p:txBody>
      </p:sp>
      <p:pic>
        <p:nvPicPr>
          <p:cNvPr id="4" name="Picture 6" descr="Z:\Eigene Dateien\fh-vie\2008-2012FH-Teil\Buch-GEP-VERANSTALTUNGSREIHE und REZ\GEP14-Co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4471" y="1328330"/>
            <a:ext cx="2790140" cy="4260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584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altLang="de-DE" smtClean="0"/>
              <a:t>3.1.3 Implications for economic policy</a:t>
            </a:r>
          </a:p>
        </p:txBody>
      </p:sp>
      <p:sp>
        <p:nvSpPr>
          <p:cNvPr id="12291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de-DE" smtClean="0"/>
              <a:t>How to prevent market failure?</a:t>
            </a:r>
          </a:p>
          <a:p>
            <a:pPr lvl="1"/>
            <a:r>
              <a:rPr lang="en-GB" altLang="de-DE" smtClean="0"/>
              <a:t>Direct intervention</a:t>
            </a:r>
          </a:p>
          <a:p>
            <a:pPr lvl="1"/>
            <a:r>
              <a:rPr lang="en-GB" altLang="de-DE" smtClean="0"/>
              <a:t>Indirect intervention </a:t>
            </a:r>
          </a:p>
          <a:p>
            <a:pPr lvl="1"/>
            <a:endParaRPr lang="en-GB" altLang="de-DE" smtClean="0"/>
          </a:p>
          <a:p>
            <a:r>
              <a:rPr lang="en-GB" altLang="de-DE" smtClean="0"/>
              <a:t>Reasons for state failure:</a:t>
            </a:r>
          </a:p>
          <a:p>
            <a:pPr lvl="1"/>
            <a:r>
              <a:rPr lang="en-GB" altLang="de-DE" smtClean="0"/>
              <a:t>The existence of lobbyists </a:t>
            </a:r>
          </a:p>
          <a:p>
            <a:pPr lvl="1"/>
            <a:r>
              <a:rPr lang="en-GB" altLang="de-DE" smtClean="0"/>
              <a:t>Political business cycle</a:t>
            </a:r>
          </a:p>
          <a:p>
            <a:endParaRPr lang="en-GB" altLang="de-DE" smtClean="0"/>
          </a:p>
          <a:p>
            <a:endParaRPr lang="de-AT" altLang="de-DE" smtClean="0"/>
          </a:p>
        </p:txBody>
      </p:sp>
    </p:spTree>
    <p:extLst>
      <p:ext uri="{BB962C8B-B14F-4D97-AF65-F5344CB8AC3E}">
        <p14:creationId xmlns:p14="http://schemas.microsoft.com/office/powerpoint/2010/main" val="30639083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altLang="de-DE" smtClean="0"/>
              <a:t>3.2.1 </a:t>
            </a:r>
            <a:r>
              <a:rPr lang="de-AT" altLang="de-DE" b="1" smtClean="0"/>
              <a:t>Keynesianism</a:t>
            </a:r>
            <a:r>
              <a:rPr lang="de-AT" altLang="de-DE" smtClean="0"/>
              <a:t>: general approach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16113"/>
            <a:ext cx="7772400" cy="4179887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Macroeconomic market failure</a:t>
            </a:r>
          </a:p>
          <a:p>
            <a:pPr>
              <a:defRPr/>
            </a:pPr>
            <a:r>
              <a:rPr lang="en-GB" dirty="0" smtClean="0"/>
              <a:t>No equilibrium but unemployment in the labour market: critique of the neoclassical model of the labour market</a:t>
            </a:r>
          </a:p>
          <a:p>
            <a:pPr>
              <a:defRPr/>
            </a:pPr>
            <a:r>
              <a:rPr lang="en-GB" dirty="0" smtClean="0"/>
              <a:t>State intervention is necessary to stabilize the economy</a:t>
            </a:r>
          </a:p>
          <a:p>
            <a:pPr marL="0" indent="0">
              <a:buFontTx/>
              <a:buNone/>
              <a:defRPr/>
            </a:pPr>
            <a:endParaRPr lang="de-AT" dirty="0" smtClean="0"/>
          </a:p>
          <a:p>
            <a:pPr>
              <a:defRPr/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2600435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altLang="de-DE" smtClean="0"/>
              <a:t>3.2.2 Key-concepts in Keynesianism </a:t>
            </a:r>
          </a:p>
        </p:txBody>
      </p:sp>
      <p:sp>
        <p:nvSpPr>
          <p:cNvPr id="14339" name="Inhaltsplatzhalter 2"/>
          <p:cNvSpPr>
            <a:spLocks noGrp="1"/>
          </p:cNvSpPr>
          <p:nvPr>
            <p:ph idx="1"/>
          </p:nvPr>
        </p:nvSpPr>
        <p:spPr>
          <a:xfrm>
            <a:off x="685800" y="1412875"/>
            <a:ext cx="3525838" cy="4683125"/>
          </a:xfrm>
        </p:spPr>
        <p:txBody>
          <a:bodyPr>
            <a:normAutofit/>
          </a:bodyPr>
          <a:lstStyle/>
          <a:p>
            <a:r>
              <a:rPr lang="en-GB" altLang="de-DE" smtClean="0"/>
              <a:t>The labour market in a Keynesian (Kaleckian) perspective</a:t>
            </a:r>
          </a:p>
          <a:p>
            <a:r>
              <a:rPr lang="en-GB" altLang="de-DE" smtClean="0"/>
              <a:t>Demand for labour depends on effective demand (output) </a:t>
            </a:r>
          </a:p>
          <a:p>
            <a:endParaRPr lang="en-GB" altLang="de-DE" smtClean="0"/>
          </a:p>
        </p:txBody>
      </p:sp>
      <p:pic>
        <p:nvPicPr>
          <p:cNvPr id="143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1484313"/>
            <a:ext cx="4725987" cy="407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02200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altLang="de-DE" smtClean="0"/>
              <a:t>(1) </a:t>
            </a:r>
            <a:r>
              <a:rPr lang="en-GB" altLang="de-DE" smtClean="0"/>
              <a:t>The Labour market tends towards under-employment</a:t>
            </a:r>
          </a:p>
        </p:txBody>
      </p:sp>
      <p:sp>
        <p:nvSpPr>
          <p:cNvPr id="1536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altLang="de-DE" smtClean="0"/>
          </a:p>
        </p:txBody>
      </p:sp>
      <p:pic>
        <p:nvPicPr>
          <p:cNvPr id="15366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263" y="1557338"/>
            <a:ext cx="6262687" cy="4495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56627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altLang="de-DE" smtClean="0"/>
              <a:t>3.2.3 Implications for economic policy</a:t>
            </a:r>
          </a:p>
        </p:txBody>
      </p:sp>
      <p:sp>
        <p:nvSpPr>
          <p:cNvPr id="16387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altLang="de-DE" sz="2800" smtClean="0"/>
              <a:t>Active state is required to keep output at a highl level </a:t>
            </a:r>
            <a:r>
              <a:rPr lang="de-AT" altLang="de-DE" sz="2800" smtClean="0">
                <a:sym typeface="Wingdings" panose="05000000000000000000" pitchFamily="2" charset="2"/>
              </a:rPr>
              <a:t> high level of employment (critiziced by neoclassical NPE and theory of rational expectations)</a:t>
            </a:r>
          </a:p>
          <a:p>
            <a:endParaRPr lang="de-AT" altLang="de-DE" sz="2800" smtClean="0">
              <a:sym typeface="Wingdings" panose="05000000000000000000" pitchFamily="2" charset="2"/>
            </a:endParaRPr>
          </a:p>
          <a:p>
            <a:pPr lvl="1"/>
            <a:r>
              <a:rPr lang="de-AT" altLang="de-DE" sz="2400" smtClean="0">
                <a:sym typeface="Wingdings" panose="05000000000000000000" pitchFamily="2" charset="2"/>
              </a:rPr>
              <a:t>Stabilize expectations (to reduce uncertainty)</a:t>
            </a:r>
          </a:p>
          <a:p>
            <a:pPr lvl="1"/>
            <a:r>
              <a:rPr lang="de-AT" altLang="de-DE" sz="2400" smtClean="0">
                <a:sym typeface="Wingdings" panose="05000000000000000000" pitchFamily="2" charset="2"/>
              </a:rPr>
              <a:t>Provide institutions that stabilize wages</a:t>
            </a:r>
          </a:p>
          <a:p>
            <a:pPr lvl="1"/>
            <a:r>
              <a:rPr lang="de-AT" altLang="de-DE" sz="2400" smtClean="0">
                <a:sym typeface="Wingdings" panose="05000000000000000000" pitchFamily="2" charset="2"/>
              </a:rPr>
              <a:t>Active state intervention by using fiscal policy: (functional finance, fine-tuning)</a:t>
            </a:r>
            <a:endParaRPr lang="de-AT" altLang="de-DE" sz="2400" smtClean="0"/>
          </a:p>
        </p:txBody>
      </p:sp>
    </p:spTree>
    <p:extLst>
      <p:ext uri="{BB962C8B-B14F-4D97-AF65-F5344CB8AC3E}">
        <p14:creationId xmlns:p14="http://schemas.microsoft.com/office/powerpoint/2010/main" val="34302876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el 1"/>
          <p:cNvSpPr>
            <a:spLocks noGrp="1"/>
          </p:cNvSpPr>
          <p:nvPr>
            <p:ph type="title"/>
          </p:nvPr>
        </p:nvSpPr>
        <p:spPr>
          <a:xfrm>
            <a:off x="827088" y="260350"/>
            <a:ext cx="5649912" cy="1152525"/>
          </a:xfrm>
        </p:spPr>
        <p:txBody>
          <a:bodyPr>
            <a:normAutofit fontScale="90000"/>
          </a:bodyPr>
          <a:lstStyle/>
          <a:p>
            <a:r>
              <a:rPr lang="de-AT" altLang="de-DE" smtClean="0"/>
              <a:t>Fiscal policy and deficit spending</a:t>
            </a:r>
            <a:br>
              <a:rPr lang="de-AT" altLang="de-DE" smtClean="0"/>
            </a:br>
            <a:endParaRPr lang="de-AT" altLang="de-DE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en-US" b="1" dirty="0" smtClean="0"/>
              <a:t>Functional Finance:</a:t>
            </a:r>
          </a:p>
          <a:p>
            <a:pPr marL="0" indent="0">
              <a:buFontTx/>
              <a:buNone/>
              <a:defRPr/>
            </a:pPr>
            <a:r>
              <a:rPr lang="en-US" b="1" dirty="0" smtClean="0"/>
              <a:t>G-T </a:t>
            </a:r>
            <a:r>
              <a:rPr lang="en-US" b="1" dirty="0"/>
              <a:t>= S(</a:t>
            </a:r>
            <a:r>
              <a:rPr lang="en-US" b="1" dirty="0" err="1"/>
              <a:t>Y</a:t>
            </a:r>
            <a:r>
              <a:rPr lang="en-US" b="1" baseline="-25000" dirty="0" err="1"/>
              <a:t>f</a:t>
            </a:r>
            <a:r>
              <a:rPr lang="en-US" b="1" dirty="0"/>
              <a:t>) – INV (</a:t>
            </a:r>
            <a:r>
              <a:rPr lang="en-US" b="1" dirty="0" err="1"/>
              <a:t>Y</a:t>
            </a:r>
            <a:r>
              <a:rPr lang="en-US" b="1" baseline="-25000" dirty="0" err="1"/>
              <a:t>f</a:t>
            </a:r>
            <a:r>
              <a:rPr lang="en-US" b="1" dirty="0"/>
              <a:t>) </a:t>
            </a:r>
            <a:r>
              <a:rPr lang="en-US" dirty="0" smtClean="0"/>
              <a:t>[+ </a:t>
            </a:r>
            <a:r>
              <a:rPr lang="en-US" dirty="0"/>
              <a:t>M (</a:t>
            </a:r>
            <a:r>
              <a:rPr lang="en-US" dirty="0" err="1"/>
              <a:t>Y</a:t>
            </a:r>
            <a:r>
              <a:rPr lang="en-US" baseline="-25000" dirty="0" err="1"/>
              <a:t>f</a:t>
            </a:r>
            <a:r>
              <a:rPr lang="en-US" dirty="0"/>
              <a:t>) – X (WY</a:t>
            </a:r>
            <a:r>
              <a:rPr lang="en-US" dirty="0" smtClean="0"/>
              <a:t>)]</a:t>
            </a:r>
            <a:endParaRPr lang="en-US" dirty="0"/>
          </a:p>
          <a:p>
            <a:pPr>
              <a:defRPr/>
            </a:pPr>
            <a:r>
              <a:rPr lang="en-US" dirty="0" smtClean="0"/>
              <a:t>“Crowding-in” instead of “crowding out”</a:t>
            </a:r>
          </a:p>
          <a:p>
            <a:pPr>
              <a:defRPr/>
            </a:pPr>
            <a:r>
              <a:rPr lang="en-US" dirty="0" smtClean="0"/>
              <a:t>Multiplier effect: m = 1/(1-MPC)</a:t>
            </a:r>
          </a:p>
          <a:p>
            <a:pPr marL="0" indent="0">
              <a:buFontTx/>
              <a:buNone/>
              <a:defRPr/>
            </a:pP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Fiscal </a:t>
            </a:r>
            <a:r>
              <a:rPr lang="en-US" dirty="0" err="1" smtClean="0"/>
              <a:t>stablization</a:t>
            </a:r>
            <a:endParaRPr lang="en-US" dirty="0" smtClean="0"/>
          </a:p>
          <a:p>
            <a:pPr marL="0" indent="0">
              <a:buFontTx/>
              <a:buNone/>
              <a:defRPr/>
            </a:pP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State as “employer of last resort”</a:t>
            </a:r>
          </a:p>
          <a:p>
            <a:pPr>
              <a:defRPr/>
            </a:pPr>
            <a:endParaRPr lang="en-US" dirty="0" smtClean="0"/>
          </a:p>
          <a:p>
            <a:pPr marL="0" indent="0">
              <a:buFontTx/>
              <a:buNone/>
              <a:defRPr/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8755855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el 1"/>
          <p:cNvSpPr>
            <a:spLocks noGrp="1"/>
          </p:cNvSpPr>
          <p:nvPr>
            <p:ph type="title"/>
          </p:nvPr>
        </p:nvSpPr>
        <p:spPr>
          <a:xfrm>
            <a:off x="755650" y="260350"/>
            <a:ext cx="5903913" cy="865188"/>
          </a:xfrm>
        </p:spPr>
        <p:txBody>
          <a:bodyPr>
            <a:normAutofit fontScale="90000"/>
          </a:bodyPr>
          <a:lstStyle/>
          <a:p>
            <a:r>
              <a:rPr lang="de-AT" altLang="de-DE" smtClean="0"/>
              <a:t>3.3.1 </a:t>
            </a:r>
            <a:r>
              <a:rPr lang="de-AT" altLang="de-DE" b="1" smtClean="0"/>
              <a:t>Political Economy</a:t>
            </a:r>
            <a:r>
              <a:rPr lang="de-AT" altLang="de-DE" smtClean="0"/>
              <a:t>: general approach</a:t>
            </a:r>
          </a:p>
        </p:txBody>
      </p:sp>
      <p:sp>
        <p:nvSpPr>
          <p:cNvPr id="18435" name="Inhaltsplatzhalter 2"/>
          <p:cNvSpPr>
            <a:spLocks noGrp="1"/>
          </p:cNvSpPr>
          <p:nvPr>
            <p:ph idx="1"/>
          </p:nvPr>
        </p:nvSpPr>
        <p:spPr>
          <a:xfrm>
            <a:off x="685800" y="1916113"/>
            <a:ext cx="3670300" cy="4179887"/>
          </a:xfrm>
        </p:spPr>
        <p:txBody>
          <a:bodyPr/>
          <a:lstStyle/>
          <a:p>
            <a:r>
              <a:rPr lang="en-GB" altLang="de-DE" sz="2000" b="1" smtClean="0"/>
              <a:t>Integrative analysis of the economy</a:t>
            </a:r>
            <a:r>
              <a:rPr lang="en-GB" altLang="de-DE" sz="2000" smtClean="0"/>
              <a:t>, the society and the state (societal superstructure)</a:t>
            </a:r>
          </a:p>
          <a:p>
            <a:r>
              <a:rPr lang="en-GB" altLang="de-DE" sz="2000" b="1" smtClean="0"/>
              <a:t>Different types of power</a:t>
            </a:r>
            <a:r>
              <a:rPr lang="en-GB" altLang="de-DE" sz="2000" smtClean="0"/>
              <a:t>: relational power, strategic power, structural power) in a class society</a:t>
            </a:r>
          </a:p>
          <a:p>
            <a:r>
              <a:rPr lang="en-GB" altLang="de-DE" sz="2000" b="1" smtClean="0"/>
              <a:t>Modern capitalism emerged with modern state </a:t>
            </a:r>
            <a:r>
              <a:rPr lang="en-GB" altLang="de-DE" sz="2000" smtClean="0"/>
              <a:t>(intrinsically related)</a:t>
            </a:r>
          </a:p>
          <a:p>
            <a:endParaRPr lang="de-AT" altLang="de-DE" smtClean="0"/>
          </a:p>
        </p:txBody>
      </p:sp>
      <p:pic>
        <p:nvPicPr>
          <p:cNvPr id="184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1484313"/>
            <a:ext cx="4464050" cy="3313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11307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altLang="de-DE" smtClean="0"/>
              <a:t>3.3.2 </a:t>
            </a:r>
            <a:r>
              <a:rPr lang="en-GB" altLang="de-DE" smtClean="0"/>
              <a:t>Key-concepts in Political Economy </a:t>
            </a:r>
          </a:p>
        </p:txBody>
      </p:sp>
      <p:sp>
        <p:nvSpPr>
          <p:cNvPr id="23555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Functionalist state theory</a:t>
            </a:r>
          </a:p>
          <a:p>
            <a:pPr>
              <a:defRPr/>
            </a:pPr>
            <a:r>
              <a:rPr lang="en-GB" dirty="0" smtClean="0"/>
              <a:t>Instrumentalist state theory</a:t>
            </a:r>
          </a:p>
          <a:p>
            <a:pPr>
              <a:defRPr/>
            </a:pPr>
            <a:endParaRPr lang="en-GB" dirty="0" smtClean="0"/>
          </a:p>
          <a:p>
            <a:pPr marL="514350" indent="-514350">
              <a:buFontTx/>
              <a:buAutoNum type="arabicParenBoth"/>
              <a:defRPr/>
            </a:pPr>
            <a:r>
              <a:rPr lang="en-GB" dirty="0" smtClean="0"/>
              <a:t>The state as an expression of condensed societal (class) relations</a:t>
            </a:r>
          </a:p>
          <a:p>
            <a:pPr marL="514350" indent="-514350">
              <a:buFontTx/>
              <a:buAutoNum type="arabicParenBoth"/>
              <a:defRPr/>
            </a:pPr>
            <a:r>
              <a:rPr lang="en-GB" dirty="0" smtClean="0"/>
              <a:t>Historical forms of statehood</a:t>
            </a:r>
          </a:p>
          <a:p>
            <a:pPr marL="0" indent="0">
              <a:buFontTx/>
              <a:buNone/>
              <a:defRPr/>
            </a:pPr>
            <a:endParaRPr lang="de-AT" dirty="0" smtClean="0"/>
          </a:p>
        </p:txBody>
      </p:sp>
    </p:spTree>
    <p:extLst>
      <p:ext uri="{BB962C8B-B14F-4D97-AF65-F5344CB8AC3E}">
        <p14:creationId xmlns:p14="http://schemas.microsoft.com/office/powerpoint/2010/main" val="11524746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el 1"/>
          <p:cNvSpPr>
            <a:spLocks noGrp="1"/>
          </p:cNvSpPr>
          <p:nvPr>
            <p:ph type="title"/>
          </p:nvPr>
        </p:nvSpPr>
        <p:spPr>
          <a:xfrm>
            <a:off x="827088" y="188913"/>
            <a:ext cx="5832475" cy="1655762"/>
          </a:xfrm>
        </p:spPr>
        <p:txBody>
          <a:bodyPr>
            <a:normAutofit fontScale="90000"/>
          </a:bodyPr>
          <a:lstStyle/>
          <a:p>
            <a:r>
              <a:rPr lang="de-AT" altLang="de-DE" smtClean="0"/>
              <a:t>(1) </a:t>
            </a:r>
            <a:r>
              <a:rPr lang="en-GB" altLang="de-DE" smtClean="0"/>
              <a:t>The state as an expression of condensed societal (class) relations</a:t>
            </a:r>
            <a:endParaRPr lang="de-AT" altLang="de-DE" smtClean="0"/>
          </a:p>
        </p:txBody>
      </p:sp>
      <p:sp>
        <p:nvSpPr>
          <p:cNvPr id="20483" name="Inhaltsplatzhalter 2"/>
          <p:cNvSpPr>
            <a:spLocks noGrp="1"/>
          </p:cNvSpPr>
          <p:nvPr>
            <p:ph idx="1"/>
          </p:nvPr>
        </p:nvSpPr>
        <p:spPr>
          <a:xfrm>
            <a:off x="685800" y="2133600"/>
            <a:ext cx="7772400" cy="3962400"/>
          </a:xfrm>
        </p:spPr>
        <p:txBody>
          <a:bodyPr/>
          <a:lstStyle/>
          <a:p>
            <a:r>
              <a:rPr lang="en-GB" altLang="de-DE" smtClean="0"/>
              <a:t>Relative autonomy of the state</a:t>
            </a:r>
          </a:p>
          <a:p>
            <a:r>
              <a:rPr lang="en-GB" altLang="de-DE" smtClean="0"/>
              <a:t>Strategic selectivity</a:t>
            </a:r>
          </a:p>
          <a:p>
            <a:r>
              <a:rPr lang="en-GB" altLang="de-DE" smtClean="0"/>
              <a:t>State-civil society nexus</a:t>
            </a:r>
          </a:p>
          <a:p>
            <a:r>
              <a:rPr lang="en-GB" altLang="de-DE" smtClean="0"/>
              <a:t>Hegemony and organic intellectuals</a:t>
            </a:r>
          </a:p>
          <a:p>
            <a:r>
              <a:rPr lang="en-GB" altLang="de-DE" smtClean="0"/>
              <a:t>Common sense and counter-hegemony</a:t>
            </a:r>
          </a:p>
        </p:txBody>
      </p:sp>
    </p:spTree>
    <p:extLst>
      <p:ext uri="{BB962C8B-B14F-4D97-AF65-F5344CB8AC3E}">
        <p14:creationId xmlns:p14="http://schemas.microsoft.com/office/powerpoint/2010/main" val="41330004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el 1"/>
          <p:cNvSpPr>
            <a:spLocks noGrp="1"/>
          </p:cNvSpPr>
          <p:nvPr>
            <p:ph type="title"/>
          </p:nvPr>
        </p:nvSpPr>
        <p:spPr>
          <a:xfrm>
            <a:off x="827088" y="260350"/>
            <a:ext cx="5649912" cy="1223963"/>
          </a:xfrm>
        </p:spPr>
        <p:txBody>
          <a:bodyPr>
            <a:normAutofit fontScale="90000"/>
          </a:bodyPr>
          <a:lstStyle/>
          <a:p>
            <a:r>
              <a:rPr lang="de-AT" altLang="de-DE" smtClean="0"/>
              <a:t>(2) Historical forms of statehood</a:t>
            </a:r>
            <a:br>
              <a:rPr lang="de-AT" altLang="de-DE" smtClean="0"/>
            </a:br>
            <a:endParaRPr lang="de-AT" altLang="de-DE" smtClean="0"/>
          </a:p>
        </p:txBody>
      </p:sp>
      <p:sp>
        <p:nvSpPr>
          <p:cNvPr id="21507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de-DE" smtClean="0"/>
              <a:t>Liberal minimal state</a:t>
            </a:r>
          </a:p>
          <a:p>
            <a:r>
              <a:rPr lang="en-GB" altLang="de-DE" smtClean="0"/>
              <a:t>Fordist welfare state</a:t>
            </a:r>
          </a:p>
          <a:p>
            <a:r>
              <a:rPr lang="en-GB" altLang="de-DE" smtClean="0"/>
              <a:t>National (neo-liberal) workfare state</a:t>
            </a:r>
          </a:p>
        </p:txBody>
      </p:sp>
    </p:spTree>
    <p:extLst>
      <p:ext uri="{BB962C8B-B14F-4D97-AF65-F5344CB8AC3E}">
        <p14:creationId xmlns:p14="http://schemas.microsoft.com/office/powerpoint/2010/main" val="3149618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de-DE" smtClean="0"/>
              <a:t>The State, the Society and the Economy</a:t>
            </a:r>
            <a:endParaRPr lang="de-AT" altLang="de-DE" smtClean="0"/>
          </a:p>
        </p:txBody>
      </p:sp>
      <p:sp>
        <p:nvSpPr>
          <p:cNvPr id="4099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AT" altLang="de-DE" sz="2800" smtClean="0"/>
              <a:t>What‘s the role of states and markets and how are they related?</a:t>
            </a:r>
          </a:p>
          <a:p>
            <a:endParaRPr lang="de-AT" altLang="de-DE" sz="2800" smtClean="0"/>
          </a:p>
          <a:p>
            <a:r>
              <a:rPr lang="de-AT" altLang="de-DE" sz="2800" smtClean="0"/>
              <a:t>Neoclassical economics</a:t>
            </a:r>
          </a:p>
          <a:p>
            <a:r>
              <a:rPr lang="de-AT" altLang="de-DE" sz="2800" smtClean="0"/>
              <a:t>Keynesianism</a:t>
            </a:r>
          </a:p>
          <a:p>
            <a:r>
              <a:rPr lang="de-AT" altLang="de-DE" sz="2800" smtClean="0"/>
              <a:t>Political economy</a:t>
            </a:r>
          </a:p>
          <a:p>
            <a:endParaRPr lang="de-AT" altLang="de-DE" sz="2800" smtClean="0"/>
          </a:p>
          <a:p>
            <a:pPr marL="1314450" lvl="2" indent="-514350">
              <a:buFontTx/>
              <a:buAutoNum type="arabicPeriod"/>
            </a:pPr>
            <a:r>
              <a:rPr lang="de-AT" altLang="de-DE" sz="2000" smtClean="0">
                <a:sym typeface="Wingdings" panose="05000000000000000000" pitchFamily="2" charset="2"/>
              </a:rPr>
              <a:t>General approach</a:t>
            </a:r>
          </a:p>
          <a:p>
            <a:pPr marL="1314450" lvl="2" indent="-514350">
              <a:buFontTx/>
              <a:buAutoNum type="arabicPeriod"/>
            </a:pPr>
            <a:r>
              <a:rPr lang="de-AT" altLang="de-DE" sz="2000" smtClean="0">
                <a:sym typeface="Wingdings" panose="05000000000000000000" pitchFamily="2" charset="2"/>
              </a:rPr>
              <a:t>Key concepts</a:t>
            </a:r>
          </a:p>
          <a:p>
            <a:pPr marL="1314450" lvl="2" indent="-514350">
              <a:buFontTx/>
              <a:buAutoNum type="arabicPeriod"/>
            </a:pPr>
            <a:r>
              <a:rPr lang="de-AT" altLang="de-DE" sz="2000" smtClean="0">
                <a:sym typeface="Wingdings" panose="05000000000000000000" pitchFamily="2" charset="2"/>
              </a:rPr>
              <a:t>Implications for economic policy</a:t>
            </a:r>
          </a:p>
          <a:p>
            <a:endParaRPr lang="de-AT" altLang="de-DE" smtClean="0"/>
          </a:p>
        </p:txBody>
      </p:sp>
    </p:spTree>
    <p:extLst>
      <p:ext uri="{BB962C8B-B14F-4D97-AF65-F5344CB8AC3E}">
        <p14:creationId xmlns:p14="http://schemas.microsoft.com/office/powerpoint/2010/main" val="1762092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altLang="de-DE" smtClean="0"/>
              <a:t>3.1.1 Neoclassical economics: general approach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4213" y="1628775"/>
            <a:ext cx="7772400" cy="4179888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The superiority of markets</a:t>
            </a:r>
          </a:p>
          <a:p>
            <a:pPr>
              <a:defRPr/>
            </a:pPr>
            <a:r>
              <a:rPr lang="en-GB" dirty="0" smtClean="0"/>
              <a:t>Market imperfections (market failure)</a:t>
            </a:r>
          </a:p>
          <a:p>
            <a:pPr>
              <a:defRPr/>
            </a:pPr>
            <a:r>
              <a:rPr lang="en-GB" dirty="0" smtClean="0"/>
              <a:t>State failure</a:t>
            </a:r>
          </a:p>
          <a:p>
            <a:pPr>
              <a:defRPr/>
            </a:pPr>
            <a:r>
              <a:rPr lang="en-GB" dirty="0" smtClean="0"/>
              <a:t>Cobweb model to market equilibrium</a:t>
            </a:r>
          </a:p>
          <a:p>
            <a:pPr>
              <a:defRPr/>
            </a:pPr>
            <a:endParaRPr lang="de-AT" dirty="0"/>
          </a:p>
          <a:p>
            <a:pPr>
              <a:defRPr/>
            </a:pPr>
            <a:endParaRPr lang="de-AT" dirty="0" smtClean="0"/>
          </a:p>
          <a:p>
            <a:pPr marL="0" indent="0">
              <a:buFontTx/>
              <a:buNone/>
              <a:defRPr/>
            </a:pPr>
            <a:endParaRPr lang="de-AT" dirty="0" smtClean="0"/>
          </a:p>
          <a:p>
            <a:pPr>
              <a:defRPr/>
            </a:pPr>
            <a:endParaRPr lang="de-AT" dirty="0"/>
          </a:p>
        </p:txBody>
      </p:sp>
      <p:pic>
        <p:nvPicPr>
          <p:cNvPr id="51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450" y="4005263"/>
            <a:ext cx="7235825" cy="270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8157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altLang="de-DE" smtClean="0"/>
              <a:t>Pre-concitions for perfect markets (in the short run)</a:t>
            </a:r>
          </a:p>
        </p:txBody>
      </p:sp>
      <p:sp>
        <p:nvSpPr>
          <p:cNvPr id="6147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de-DE" smtClean="0"/>
              <a:t>Freedom to set up contracts</a:t>
            </a:r>
          </a:p>
          <a:p>
            <a:r>
              <a:rPr lang="en-GB" altLang="de-DE" smtClean="0"/>
              <a:t>Protection of private property</a:t>
            </a:r>
          </a:p>
          <a:p>
            <a:r>
              <a:rPr lang="en-GB" altLang="de-DE" smtClean="0"/>
              <a:t>Existing legal framework</a:t>
            </a:r>
          </a:p>
          <a:p>
            <a:r>
              <a:rPr lang="en-GB" altLang="de-DE" smtClean="0"/>
              <a:t>Competitive market requires</a:t>
            </a:r>
          </a:p>
          <a:p>
            <a:pPr lvl="1"/>
            <a:r>
              <a:rPr lang="en-GB" altLang="de-DE" smtClean="0"/>
              <a:t>Many buyers and sellers</a:t>
            </a:r>
          </a:p>
          <a:p>
            <a:pPr lvl="1"/>
            <a:r>
              <a:rPr lang="en-GB" altLang="de-DE" smtClean="0"/>
              <a:t>No barriers to entry</a:t>
            </a:r>
          </a:p>
          <a:p>
            <a:pPr lvl="1"/>
            <a:r>
              <a:rPr lang="en-GB" altLang="de-DE" smtClean="0"/>
              <a:t>Identical goods</a:t>
            </a:r>
          </a:p>
          <a:p>
            <a:pPr lvl="1"/>
            <a:r>
              <a:rPr lang="en-GB" altLang="de-DE" smtClean="0"/>
              <a:t>Perfect information</a:t>
            </a:r>
          </a:p>
          <a:p>
            <a:endParaRPr lang="de-AT" altLang="de-DE" smtClean="0"/>
          </a:p>
          <a:p>
            <a:endParaRPr lang="de-AT" altLang="de-DE" smtClean="0"/>
          </a:p>
        </p:txBody>
      </p:sp>
    </p:spTree>
    <p:extLst>
      <p:ext uri="{BB962C8B-B14F-4D97-AF65-F5344CB8AC3E}">
        <p14:creationId xmlns:p14="http://schemas.microsoft.com/office/powerpoint/2010/main" val="1363870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altLang="de-DE" smtClean="0"/>
              <a:t>The labour market as a „normal“ market</a:t>
            </a:r>
          </a:p>
        </p:txBody>
      </p:sp>
      <p:sp>
        <p:nvSpPr>
          <p:cNvPr id="7171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altLang="de-DE" smtClean="0"/>
              <a:t>Simultanous equilibrium at all markets</a:t>
            </a:r>
          </a:p>
          <a:p>
            <a:r>
              <a:rPr lang="de-AT" altLang="de-DE" smtClean="0"/>
              <a:t>Equilibrum wage at the labour market</a:t>
            </a:r>
          </a:p>
        </p:txBody>
      </p:sp>
      <p:pic>
        <p:nvPicPr>
          <p:cNvPr id="71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3141663"/>
            <a:ext cx="6119812" cy="3481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082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altLang="de-DE" smtClean="0"/>
              <a:t>3.1.2 Key-concepts in neoclassical economics (1)</a:t>
            </a:r>
          </a:p>
        </p:txBody>
      </p:sp>
      <p:sp>
        <p:nvSpPr>
          <p:cNvPr id="7171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FontTx/>
              <a:buNone/>
              <a:defRPr/>
            </a:pPr>
            <a:r>
              <a:rPr lang="en-GB" dirty="0" err="1" smtClean="0"/>
              <a:t>Markte</a:t>
            </a:r>
            <a:r>
              <a:rPr lang="en-GB" dirty="0" smtClean="0"/>
              <a:t> imperfections that </a:t>
            </a:r>
            <a:r>
              <a:rPr lang="en-GB" b="1" dirty="0" smtClean="0"/>
              <a:t>do no lead </a:t>
            </a:r>
            <a:r>
              <a:rPr lang="en-GB" dirty="0" smtClean="0"/>
              <a:t>to a market solution</a:t>
            </a:r>
          </a:p>
          <a:p>
            <a:pPr marL="514350" indent="-514350">
              <a:buFontTx/>
              <a:buAutoNum type="arabicParenBoth"/>
              <a:defRPr/>
            </a:pPr>
            <a:r>
              <a:rPr lang="en-GB" dirty="0" smtClean="0"/>
              <a:t>Public goods</a:t>
            </a:r>
          </a:p>
          <a:p>
            <a:pPr marL="914400" lvl="1" indent="-514350">
              <a:defRPr/>
            </a:pPr>
            <a:r>
              <a:rPr lang="en-GB" dirty="0" smtClean="0"/>
              <a:t>Not excludable</a:t>
            </a:r>
          </a:p>
          <a:p>
            <a:pPr marL="914400" lvl="1" indent="-514350">
              <a:defRPr/>
            </a:pPr>
            <a:r>
              <a:rPr lang="en-GB" dirty="0" smtClean="0"/>
              <a:t>No rivalry in consumption</a:t>
            </a:r>
          </a:p>
          <a:p>
            <a:pPr marL="514350" indent="-514350">
              <a:buFontTx/>
              <a:buAutoNum type="arabicParenBoth"/>
              <a:defRPr/>
            </a:pPr>
            <a:r>
              <a:rPr lang="en-GB" dirty="0" smtClean="0"/>
              <a:t>Natural monopolies</a:t>
            </a:r>
          </a:p>
          <a:p>
            <a:pPr marL="914400" lvl="1" indent="-514350">
              <a:defRPr/>
            </a:pPr>
            <a:r>
              <a:rPr lang="en-GB" dirty="0" smtClean="0"/>
              <a:t>No market provision because of high fixed costs</a:t>
            </a:r>
          </a:p>
          <a:p>
            <a:pPr marL="914400" lvl="1" indent="-514350">
              <a:defRPr/>
            </a:pPr>
            <a:r>
              <a:rPr lang="en-GB" dirty="0" smtClean="0"/>
              <a:t>Separate infrastructure and provision</a:t>
            </a:r>
          </a:p>
        </p:txBody>
      </p:sp>
    </p:spTree>
    <p:extLst>
      <p:ext uri="{BB962C8B-B14F-4D97-AF65-F5344CB8AC3E}">
        <p14:creationId xmlns:p14="http://schemas.microsoft.com/office/powerpoint/2010/main" val="18190210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altLang="de-DE" smtClean="0"/>
              <a:t>3.1.2 Key-concepts in neoclassical economics (2)</a:t>
            </a:r>
          </a:p>
        </p:txBody>
      </p:sp>
      <p:sp>
        <p:nvSpPr>
          <p:cNvPr id="7171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en-GB" dirty="0" smtClean="0"/>
              <a:t>Market imperfections that lead </a:t>
            </a:r>
            <a:r>
              <a:rPr lang="en-GB" b="1" dirty="0" smtClean="0"/>
              <a:t>to an undesired</a:t>
            </a:r>
            <a:r>
              <a:rPr lang="en-GB" dirty="0" smtClean="0"/>
              <a:t> market result</a:t>
            </a:r>
          </a:p>
          <a:p>
            <a:pPr marL="514350" indent="-514350">
              <a:buFontTx/>
              <a:buAutoNum type="arabicParenBoth"/>
              <a:defRPr/>
            </a:pPr>
            <a:r>
              <a:rPr lang="en-GB" dirty="0" smtClean="0"/>
              <a:t>Externalities</a:t>
            </a:r>
          </a:p>
          <a:p>
            <a:pPr marL="514350" indent="-514350">
              <a:buFontTx/>
              <a:buAutoNum type="arabicParenBoth"/>
              <a:defRPr/>
            </a:pPr>
            <a:r>
              <a:rPr lang="en-GB" dirty="0" smtClean="0"/>
              <a:t>Asymmetric information</a:t>
            </a:r>
          </a:p>
        </p:txBody>
      </p:sp>
    </p:spTree>
    <p:extLst>
      <p:ext uri="{BB962C8B-B14F-4D97-AF65-F5344CB8AC3E}">
        <p14:creationId xmlns:p14="http://schemas.microsoft.com/office/powerpoint/2010/main" val="8313723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(1) Externalities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25538"/>
            <a:ext cx="7772400" cy="4970462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dirty="0" smtClean="0"/>
              <a:t>Negative Externalities and positive externalities (Social value exceeds private value)</a:t>
            </a:r>
          </a:p>
          <a:p>
            <a:pPr eaLnBrk="1" hangingPunct="1">
              <a:defRPr/>
            </a:pPr>
            <a:r>
              <a:rPr lang="en-US" sz="1800" b="1" dirty="0" smtClean="0"/>
              <a:t>Private solutions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Moral codes and social sanctions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Charitable organizations</a:t>
            </a:r>
          </a:p>
          <a:p>
            <a:pPr lvl="1" eaLnBrk="1" hangingPunct="1">
              <a:defRPr/>
            </a:pPr>
            <a:r>
              <a:rPr lang="en-US" sz="1800" dirty="0" err="1" smtClean="0"/>
              <a:t>Coase</a:t>
            </a:r>
            <a:r>
              <a:rPr lang="en-US" sz="1800" dirty="0" smtClean="0"/>
              <a:t> theorem: well defined property rights, low transaction costs allow for private solutions</a:t>
            </a:r>
          </a:p>
          <a:p>
            <a:pPr lvl="1" eaLnBrk="1" hangingPunct="1">
              <a:defRPr/>
            </a:pPr>
            <a:endParaRPr lang="en-US" sz="1400" b="1" dirty="0"/>
          </a:p>
          <a:p>
            <a:pPr eaLnBrk="1" hangingPunct="1">
              <a:defRPr/>
            </a:pPr>
            <a:r>
              <a:rPr lang="en-US" sz="1800" b="1" dirty="0" smtClean="0"/>
              <a:t>Command-and-Control Policies</a:t>
            </a:r>
          </a:p>
          <a:p>
            <a:pPr lvl="1" eaLnBrk="1" hangingPunct="1">
              <a:defRPr/>
            </a:pPr>
            <a:r>
              <a:rPr lang="en-US" sz="1800" dirty="0" smtClean="0"/>
              <a:t>Usually take the form of regulations: </a:t>
            </a:r>
          </a:p>
          <a:p>
            <a:pPr lvl="2" eaLnBrk="1" hangingPunct="1">
              <a:defRPr/>
            </a:pPr>
            <a:r>
              <a:rPr lang="en-US" sz="1800" dirty="0" smtClean="0"/>
              <a:t>Forbid certain </a:t>
            </a:r>
            <a:r>
              <a:rPr lang="en-US" sz="1800" dirty="0" err="1" smtClean="0"/>
              <a:t>behaviour</a:t>
            </a:r>
            <a:endParaRPr lang="en-US" sz="1800" dirty="0" smtClean="0"/>
          </a:p>
          <a:p>
            <a:pPr lvl="2" eaLnBrk="1" hangingPunct="1">
              <a:defRPr/>
            </a:pPr>
            <a:r>
              <a:rPr lang="en-US" sz="1800" dirty="0" smtClean="0"/>
              <a:t>Require certain </a:t>
            </a:r>
            <a:r>
              <a:rPr lang="en-US" sz="1800" dirty="0" err="1" smtClean="0"/>
              <a:t>behaviour</a:t>
            </a:r>
            <a:endParaRPr lang="en-US" sz="1800" dirty="0" smtClean="0"/>
          </a:p>
          <a:p>
            <a:pPr eaLnBrk="1" hangingPunct="1">
              <a:defRPr/>
            </a:pPr>
            <a:r>
              <a:rPr lang="en-US" sz="1800" b="1" dirty="0" smtClean="0"/>
              <a:t>Market-Based Policies</a:t>
            </a:r>
          </a:p>
          <a:p>
            <a:pPr lvl="1" eaLnBrk="1" hangingPunct="1">
              <a:defRPr/>
            </a:pPr>
            <a:r>
              <a:rPr lang="en-US" sz="1800" dirty="0"/>
              <a:t>T</a:t>
            </a:r>
            <a:r>
              <a:rPr lang="en-US" sz="1800" dirty="0" smtClean="0"/>
              <a:t>axes and subsidies</a:t>
            </a:r>
          </a:p>
          <a:p>
            <a:pPr lvl="1" eaLnBrk="1" hangingPunct="1">
              <a:defRPr/>
            </a:pPr>
            <a:r>
              <a:rPr lang="en-US" sz="1800" dirty="0" smtClean="0"/>
              <a:t>Tradable pollution permits</a:t>
            </a:r>
          </a:p>
          <a:p>
            <a:pPr marL="457200" lvl="1" indent="0" eaLnBrk="1" hangingPunct="1">
              <a:lnSpc>
                <a:spcPct val="90000"/>
              </a:lnSpc>
              <a:buFontTx/>
              <a:buNone/>
              <a:defRPr/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9880012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altLang="de-DE" smtClean="0"/>
              <a:t>(2) Asymmetric information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 eaLnBrk="1" hangingPunct="1">
              <a:buFontTx/>
              <a:buNone/>
              <a:defRPr/>
            </a:pPr>
            <a:r>
              <a:rPr lang="en-US" sz="2400" dirty="0" smtClean="0"/>
              <a:t>The “lemons” problem: When some people know more than others market failures may result:</a:t>
            </a:r>
          </a:p>
          <a:p>
            <a:pPr lvl="1" eaLnBrk="1" hangingPunct="1">
              <a:defRPr/>
            </a:pPr>
            <a:r>
              <a:rPr lang="en-US" sz="2400" b="1" dirty="0" smtClean="0"/>
              <a:t>Adverse selection</a:t>
            </a:r>
          </a:p>
          <a:p>
            <a:pPr lvl="1" eaLnBrk="1" hangingPunct="1">
              <a:defRPr/>
            </a:pPr>
            <a:r>
              <a:rPr lang="en-US" sz="2400" b="1" dirty="0" smtClean="0"/>
              <a:t>Moral hazard</a:t>
            </a:r>
          </a:p>
          <a:p>
            <a:pPr lvl="1" eaLnBrk="1" hangingPunct="1">
              <a:defRPr/>
            </a:pPr>
            <a:endParaRPr lang="en-US" sz="2400" b="1" dirty="0" smtClean="0"/>
          </a:p>
          <a:p>
            <a:pPr lvl="1" eaLnBrk="1" hangingPunct="1">
              <a:buFont typeface="Wingdings" pitchFamily="2" charset="2"/>
              <a:buChar char="à"/>
              <a:defRPr/>
            </a:pPr>
            <a:r>
              <a:rPr lang="en-US" sz="2400" dirty="0" smtClean="0">
                <a:sym typeface="Wingdings" pitchFamily="2" charset="2"/>
              </a:rPr>
              <a:t>Privates try to reduce asymmetric information by signaling and screening, monitoring</a:t>
            </a:r>
          </a:p>
          <a:p>
            <a:pPr lvl="1" eaLnBrk="1" hangingPunct="1">
              <a:buFont typeface="Wingdings" pitchFamily="2" charset="2"/>
              <a:buChar char="à"/>
              <a:defRPr/>
            </a:pPr>
            <a:r>
              <a:rPr lang="en-US" sz="2400" dirty="0" smtClean="0"/>
              <a:t>asymmetric information may call for government action: increase transparency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en-US" dirty="0" smtClean="0"/>
          </a:p>
          <a:p>
            <a:pPr>
              <a:defRPr/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1503559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666</Words>
  <Application>Microsoft Office PowerPoint</Application>
  <PresentationFormat>Bildschirmpräsentation (4:3)</PresentationFormat>
  <Paragraphs>114</Paragraphs>
  <Slides>19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19</vt:i4>
      </vt:variant>
    </vt:vector>
  </HeadingPairs>
  <TitlesOfParts>
    <vt:vector size="27" baseType="lpstr">
      <vt:lpstr>ＭＳ Ｐゴシック</vt:lpstr>
      <vt:lpstr>Arial</vt:lpstr>
      <vt:lpstr>Calibri</vt:lpstr>
      <vt:lpstr>Calibri Light</vt:lpstr>
      <vt:lpstr>Times New Roman</vt:lpstr>
      <vt:lpstr>Wingdings</vt:lpstr>
      <vt:lpstr>Office</vt:lpstr>
      <vt:lpstr>Benutzerdefiniertes Design</vt:lpstr>
      <vt:lpstr>A Critical Introduction to Economics Slides based on the book by Jäger/Springler: Ökonomie der Internationalen Entwicklung. Eine kritische Einführung in die Volkswirtschaftslehre  Chapter 3: The State, the Society and the Economy</vt:lpstr>
      <vt:lpstr>The State, the Society and the Economy</vt:lpstr>
      <vt:lpstr>3.1.1 Neoclassical economics: general approach</vt:lpstr>
      <vt:lpstr>Pre-concitions for perfect markets (in the short run)</vt:lpstr>
      <vt:lpstr>The labour market as a „normal“ market</vt:lpstr>
      <vt:lpstr>3.1.2 Key-concepts in neoclassical economics (1)</vt:lpstr>
      <vt:lpstr>3.1.2 Key-concepts in neoclassical economics (2)</vt:lpstr>
      <vt:lpstr>(1) Externalities</vt:lpstr>
      <vt:lpstr>(2) Asymmetric information</vt:lpstr>
      <vt:lpstr>3.1.3 Implications for economic policy</vt:lpstr>
      <vt:lpstr>3.2.1 Keynesianism: general approach</vt:lpstr>
      <vt:lpstr>3.2.2 Key-concepts in Keynesianism </vt:lpstr>
      <vt:lpstr>(1) The Labour market tends towards under-employment</vt:lpstr>
      <vt:lpstr>3.2.3 Implications for economic policy</vt:lpstr>
      <vt:lpstr>Fiscal policy and deficit spending </vt:lpstr>
      <vt:lpstr>3.3.1 Political Economy: general approach</vt:lpstr>
      <vt:lpstr>3.3.2 Key-concepts in Political Economy </vt:lpstr>
      <vt:lpstr>(1) The state as an expression of condensed societal (class) relations</vt:lpstr>
      <vt:lpstr>(2) Historical forms of statehood </vt:lpstr>
    </vt:vector>
  </TitlesOfParts>
  <Company>Fachhochschule des BFI Wien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Critical Introduction to Economics Slides based on the book by Jäger/Springler: Ökonomie der Internationalen Entwicklung. Eine kritische Einführung in die Volkswirtschaftslehre  Chapter 2: Introduction to Economics: Paradigms and Methods in Economics</dc:title>
  <dc:creator>Jäger, Johannes</dc:creator>
  <cp:lastModifiedBy>Jäger, Johannes</cp:lastModifiedBy>
  <cp:revision>12</cp:revision>
  <dcterms:created xsi:type="dcterms:W3CDTF">2020-06-08T08:45:20Z</dcterms:created>
  <dcterms:modified xsi:type="dcterms:W3CDTF">2020-06-08T10:53:22Z</dcterms:modified>
</cp:coreProperties>
</file>